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embeddedFontLst>
    <p:embeddedFont>
      <p:font typeface="Microsoft YaHei" panose="020B0503020204020204" pitchFamily="34" charset="-122"/>
      <p:regular r:id="rId38"/>
      <p:bold r:id="rId39"/>
    </p:embeddedFont>
    <p:embeddedFont>
      <p:font typeface="Microsoft YaHei" panose="020B0503020204020204" pitchFamily="34" charset="-122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Gill Sans" panose="020B0502020104020203" pitchFamily="34" charset="-79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038">
          <p15:clr>
            <a:srgbClr val="A4A3A4"/>
          </p15:clr>
        </p15:guide>
        <p15:guide id="4" pos="66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EPS6DHSag2RcCRBCxKQLQmP2J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B9F50C-14DC-4CB6-A4AA-5BC6522BF523}">
  <a:tblStyle styleId="{64B9F50C-14DC-4CB6-A4AA-5BC6522BF5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EE8"/>
          </a:solidFill>
        </a:fill>
      </a:tcStyle>
    </a:wholeTbl>
    <a:band1H>
      <a:tcTxStyle/>
      <a:tcStyle>
        <a:tcBdr/>
        <a:fill>
          <a:solidFill>
            <a:srgbClr val="FCDC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DC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366"/>
  </p:normalViewPr>
  <p:slideViewPr>
    <p:cSldViewPr snapToGrid="0">
      <p:cViewPr varScale="1">
        <p:scale>
          <a:sx n="62" d="100"/>
          <a:sy n="62" d="100"/>
        </p:scale>
        <p:origin x="2496" y="200"/>
      </p:cViewPr>
      <p:guideLst>
        <p:guide orient="horz" pos="2160"/>
        <p:guide pos="3840"/>
        <p:guide pos="7038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28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0423" t="1" r="32712" b="82291"/>
          <a:stretch/>
        </p:blipFill>
        <p:spPr>
          <a:xfrm>
            <a:off x="4345053" y="0"/>
            <a:ext cx="3570493" cy="202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5">
            <a:alphaModFix/>
          </a:blip>
          <a:srcRect t="70833" r="18339" b="-416"/>
          <a:stretch/>
        </p:blipFill>
        <p:spPr>
          <a:xfrm>
            <a:off x="1472849" y="4501256"/>
            <a:ext cx="4390411" cy="23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6">
            <a:alphaModFix/>
          </a:blip>
          <a:srcRect t="60831"/>
          <a:stretch/>
        </p:blipFill>
        <p:spPr>
          <a:xfrm>
            <a:off x="0" y="2585248"/>
            <a:ext cx="1571625" cy="430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7">
            <a:alphaModFix/>
          </a:blip>
          <a:srcRect l="74477" t="32710" b="44791"/>
          <a:stretch/>
        </p:blipFill>
        <p:spPr>
          <a:xfrm>
            <a:off x="10397613" y="1270730"/>
            <a:ext cx="1794387" cy="237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/>
          <p:cNvPicPr preferRelativeResize="0"/>
          <p:nvPr/>
        </p:nvPicPr>
        <p:blipFill rotWithShape="1">
          <a:blip r:embed="rId7">
            <a:alphaModFix/>
          </a:blip>
          <a:srcRect l="548" t="-95" r="78490" b="86680"/>
          <a:stretch/>
        </p:blipFill>
        <p:spPr>
          <a:xfrm>
            <a:off x="-119062" y="0"/>
            <a:ext cx="1982049" cy="19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8">
            <a:alphaModFix/>
          </a:blip>
          <a:srcRect l="73759" t="59570" b="15268"/>
          <a:stretch/>
        </p:blipFill>
        <p:spPr>
          <a:xfrm>
            <a:off x="11346388" y="5147186"/>
            <a:ext cx="913976" cy="131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/>
          <p:cNvPicPr preferRelativeResize="0"/>
          <p:nvPr/>
        </p:nvPicPr>
        <p:blipFill rotWithShape="1">
          <a:blip r:embed="rId7">
            <a:alphaModFix/>
          </a:blip>
          <a:srcRect l="548" t="-95" r="78490" b="86680"/>
          <a:stretch/>
        </p:blipFill>
        <p:spPr>
          <a:xfrm flipH="1">
            <a:off x="10724300" y="-28576"/>
            <a:ext cx="969493" cy="9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9">
            <a:alphaModFix/>
          </a:blip>
          <a:srcRect b="32414"/>
          <a:stretch/>
        </p:blipFill>
        <p:spPr>
          <a:xfrm rot="7324643">
            <a:off x="10043708" y="5263402"/>
            <a:ext cx="1613318" cy="15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6703534" y="5261144"/>
            <a:ext cx="37992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CSC440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Chao Huang &amp; Yufei Zhao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041391" y="158936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1504573" y="2137499"/>
            <a:ext cx="925145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Food Prices and COVID-19 From Global and Local </a:t>
            </a:r>
            <a:r>
              <a:rPr lang="en-US" sz="4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Perspectives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/>
        </p:nvSpPr>
        <p:spPr>
          <a:xfrm>
            <a:off x="4767901" y="331458"/>
            <a:ext cx="26561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585848" y="1920345"/>
            <a:ext cx="10976414" cy="531477"/>
          </a:xfrm>
          <a:custGeom>
            <a:avLst/>
            <a:gdLst/>
            <a:ahLst/>
            <a:cxnLst/>
            <a:rect l="l" t="t" r="r" b="b"/>
            <a:pathLst>
              <a:path w="12258676" h="872148" extrusionOk="0">
                <a:moveTo>
                  <a:pt x="0" y="0"/>
                </a:moveTo>
                <a:cubicBezTo>
                  <a:pt x="309562" y="365522"/>
                  <a:pt x="619125" y="731044"/>
                  <a:pt x="1157288" y="785813"/>
                </a:cubicBezTo>
                <a:cubicBezTo>
                  <a:pt x="1695451" y="840582"/>
                  <a:pt x="2505076" y="314325"/>
                  <a:pt x="3228976" y="328613"/>
                </a:cubicBezTo>
                <a:cubicBezTo>
                  <a:pt x="3952876" y="342901"/>
                  <a:pt x="4791076" y="892969"/>
                  <a:pt x="5500688" y="871538"/>
                </a:cubicBezTo>
                <a:cubicBezTo>
                  <a:pt x="6210301" y="850107"/>
                  <a:pt x="6810376" y="233363"/>
                  <a:pt x="7486651" y="200025"/>
                </a:cubicBezTo>
                <a:cubicBezTo>
                  <a:pt x="8162926" y="166688"/>
                  <a:pt x="8967788" y="681038"/>
                  <a:pt x="9558338" y="671513"/>
                </a:cubicBezTo>
                <a:cubicBezTo>
                  <a:pt x="10148888" y="661988"/>
                  <a:pt x="10579895" y="166687"/>
                  <a:pt x="11029951" y="142875"/>
                </a:cubicBezTo>
                <a:cubicBezTo>
                  <a:pt x="11480007" y="119063"/>
                  <a:pt x="11869341" y="323850"/>
                  <a:pt x="12258676" y="528638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1103586" y="2186083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7658460" y="1920345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10868958" y="1875568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4322278" y="2161298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667535" y="4127376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income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3841912" y="4106089"/>
            <a:ext cx="13638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household size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092051" y="3904501"/>
            <a:ext cx="14481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number of children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10404567" y="3829787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region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Google Shape;184;p11"/>
          <p:cNvCxnSpPr/>
          <p:nvPr/>
        </p:nvCxnSpPr>
        <p:spPr>
          <a:xfrm>
            <a:off x="1244050" y="2366494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11"/>
          <p:cNvCxnSpPr/>
          <p:nvPr/>
        </p:nvCxnSpPr>
        <p:spPr>
          <a:xfrm>
            <a:off x="4486490" y="2320154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11"/>
          <p:cNvCxnSpPr/>
          <p:nvPr/>
        </p:nvCxnSpPr>
        <p:spPr>
          <a:xfrm>
            <a:off x="7807761" y="2011849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11"/>
          <p:cNvCxnSpPr/>
          <p:nvPr/>
        </p:nvCxnSpPr>
        <p:spPr>
          <a:xfrm>
            <a:off x="11004166" y="1991250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11"/>
          <p:cNvSpPr txBox="1"/>
          <p:nvPr/>
        </p:nvSpPr>
        <p:spPr>
          <a:xfrm>
            <a:off x="462139" y="5748192"/>
            <a:ext cx="113035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food spending for people with these attributes.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B1CD09A-3703-844C-9005-0FE267053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9" y="2672744"/>
            <a:ext cx="1619663" cy="151939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EE78A21-09C2-FA48-A14B-AF0912F7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882" y="2638635"/>
            <a:ext cx="1527338" cy="14540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E22987E-870C-4F40-9F65-2D481BEA9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942" y="2306928"/>
            <a:ext cx="1562100" cy="1587500"/>
          </a:xfrm>
          <a:prstGeom prst="rect">
            <a:avLst/>
          </a:prstGeom>
        </p:spPr>
      </p:pic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1190B07-3B0E-EC4F-A8A6-4039D632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0437" y="2322575"/>
            <a:ext cx="1562096" cy="1507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14820"/>
          <a:stretch/>
        </p:blipFill>
        <p:spPr>
          <a:xfrm>
            <a:off x="0" y="0"/>
            <a:ext cx="12192000" cy="69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/>
          <p:nvPr/>
        </p:nvSpPr>
        <p:spPr>
          <a:xfrm>
            <a:off x="0" y="0"/>
            <a:ext cx="12192000" cy="6923314"/>
          </a:xfrm>
          <a:prstGeom prst="rect">
            <a:avLst/>
          </a:prstGeom>
          <a:solidFill>
            <a:srgbClr val="39272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96" name="Google Shape;196;p12"/>
          <p:cNvGrpSpPr/>
          <p:nvPr/>
        </p:nvGrpSpPr>
        <p:grpSpPr>
          <a:xfrm>
            <a:off x="655433" y="2028616"/>
            <a:ext cx="10881134" cy="2800767"/>
            <a:chOff x="2831458" y="2132875"/>
            <a:chExt cx="10447844" cy="3388582"/>
          </a:xfrm>
        </p:grpSpPr>
        <p:grpSp>
          <p:nvGrpSpPr>
            <p:cNvPr id="197" name="Google Shape;197;p12"/>
            <p:cNvGrpSpPr/>
            <p:nvPr/>
          </p:nvGrpSpPr>
          <p:grpSpPr>
            <a:xfrm>
              <a:off x="2831458" y="2132875"/>
              <a:ext cx="10447844" cy="3388582"/>
              <a:chOff x="2903744" y="1768543"/>
              <a:chExt cx="10447844" cy="3388582"/>
            </a:xfrm>
          </p:grpSpPr>
          <p:sp>
            <p:nvSpPr>
              <p:cNvPr id="198" name="Google Shape;198;p12"/>
              <p:cNvSpPr txBox="1"/>
              <p:nvPr/>
            </p:nvSpPr>
            <p:spPr>
              <a:xfrm>
                <a:off x="2903744" y="2355465"/>
                <a:ext cx="1719562" cy="1750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 dirty="0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03</a:t>
                </a:r>
                <a:endParaRPr sz="8800" b="1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9" name="Google Shape;199;p12"/>
              <p:cNvSpPr txBox="1"/>
              <p:nvPr/>
            </p:nvSpPr>
            <p:spPr>
              <a:xfrm>
                <a:off x="5425305" y="1768543"/>
                <a:ext cx="7926283" cy="3388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 dirty="0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Global Perspective</a:t>
                </a:r>
                <a:endParaRPr sz="8800" b="1" dirty="0">
                  <a:solidFill>
                    <a:srgbClr val="FF9409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200" name="Google Shape;200;p12"/>
            <p:cNvSpPr/>
            <p:nvPr/>
          </p:nvSpPr>
          <p:spPr>
            <a:xfrm rot="5400000">
              <a:off x="4639870" y="3533202"/>
              <a:ext cx="471486" cy="414338"/>
            </a:xfrm>
            <a:prstGeom prst="triangle">
              <a:avLst>
                <a:gd name="adj" fmla="val 50000"/>
              </a:avLst>
            </a:prstGeom>
            <a:solidFill>
              <a:srgbClr val="FF94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3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0"/>
            <a:ext cx="12235889" cy="695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 t="70832" r="18339" b="1198"/>
          <a:stretch/>
        </p:blipFill>
        <p:spPr>
          <a:xfrm>
            <a:off x="1687161" y="3008274"/>
            <a:ext cx="7494794" cy="384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3"/>
          <p:cNvGrpSpPr/>
          <p:nvPr/>
        </p:nvGrpSpPr>
        <p:grpSpPr>
          <a:xfrm>
            <a:off x="7150097" y="1871329"/>
            <a:ext cx="4948869" cy="1993294"/>
            <a:chOff x="7458075" y="2035781"/>
            <a:chExt cx="4948869" cy="1993294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458075" y="2453513"/>
              <a:ext cx="2066925" cy="1575562"/>
              <a:chOff x="7458075" y="2453513"/>
              <a:chExt cx="2066925" cy="1575562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7458075" y="2663064"/>
                <a:ext cx="1857375" cy="1366011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2" name="Google Shape;212;p13"/>
            <p:cNvSpPr txBox="1"/>
            <p:nvPr/>
          </p:nvSpPr>
          <p:spPr>
            <a:xfrm>
              <a:off x="9547900" y="2035781"/>
              <a:ext cx="2859044" cy="1703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Relation between Covid-19 Trend and Food CPI Trend </a:t>
              </a:r>
              <a:endParaRPr dirty="0"/>
            </a:p>
          </p:txBody>
        </p:sp>
      </p:grpSp>
      <p:grpSp>
        <p:nvGrpSpPr>
          <p:cNvPr id="213" name="Google Shape;213;p13"/>
          <p:cNvGrpSpPr/>
          <p:nvPr/>
        </p:nvGrpSpPr>
        <p:grpSpPr>
          <a:xfrm flipH="1">
            <a:off x="-43889" y="3612199"/>
            <a:ext cx="4201109" cy="1551035"/>
            <a:chOff x="8049374" y="2043168"/>
            <a:chExt cx="4201109" cy="1551035"/>
          </a:xfrm>
        </p:grpSpPr>
        <p:grpSp>
          <p:nvGrpSpPr>
            <p:cNvPr id="214" name="Google Shape;214;p13"/>
            <p:cNvGrpSpPr/>
            <p:nvPr/>
          </p:nvGrpSpPr>
          <p:grpSpPr>
            <a:xfrm>
              <a:off x="8049374" y="2453513"/>
              <a:ext cx="1475626" cy="1140690"/>
              <a:chOff x="8049374" y="2453513"/>
              <a:chExt cx="1475626" cy="1140690"/>
            </a:xfrm>
          </p:grpSpPr>
          <p:sp>
            <p:nvSpPr>
              <p:cNvPr id="215" name="Google Shape;215;p13"/>
              <p:cNvSpPr/>
              <p:nvPr/>
            </p:nvSpPr>
            <p:spPr>
              <a:xfrm>
                <a:off x="8049374" y="2663064"/>
                <a:ext cx="1266077" cy="931139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217;p13"/>
            <p:cNvSpPr txBox="1"/>
            <p:nvPr/>
          </p:nvSpPr>
          <p:spPr>
            <a:xfrm>
              <a:off x="9334971" y="2043168"/>
              <a:ext cx="2915512" cy="1151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Correlation among Food Categories</a:t>
              </a:r>
              <a:endParaRPr dirty="0"/>
            </a:p>
          </p:txBody>
        </p:sp>
      </p:grpSp>
      <p:grpSp>
        <p:nvGrpSpPr>
          <p:cNvPr id="218" name="Google Shape;218;p13"/>
          <p:cNvGrpSpPr/>
          <p:nvPr/>
        </p:nvGrpSpPr>
        <p:grpSpPr>
          <a:xfrm flipH="1">
            <a:off x="1785495" y="1491590"/>
            <a:ext cx="3884836" cy="2205366"/>
            <a:chOff x="9072562" y="2230909"/>
            <a:chExt cx="3947150" cy="2411965"/>
          </a:xfrm>
        </p:grpSpPr>
        <p:grpSp>
          <p:nvGrpSpPr>
            <p:cNvPr id="219" name="Google Shape;219;p13"/>
            <p:cNvGrpSpPr/>
            <p:nvPr/>
          </p:nvGrpSpPr>
          <p:grpSpPr>
            <a:xfrm>
              <a:off x="9072562" y="2396652"/>
              <a:ext cx="1135682" cy="2246222"/>
              <a:chOff x="9072562" y="2396652"/>
              <a:chExt cx="1135682" cy="2246222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9072562" y="2663064"/>
                <a:ext cx="929380" cy="1979810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9756056" y="2396652"/>
                <a:ext cx="452187" cy="47500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3"/>
            <p:cNvSpPr txBox="1"/>
            <p:nvPr/>
          </p:nvSpPr>
          <p:spPr>
            <a:xfrm>
              <a:off x="10455708" y="2230909"/>
              <a:ext cx="2564004" cy="1863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Trend of Food CPI and Covid-19 Statistics</a:t>
              </a:r>
              <a:endParaRPr dirty="0"/>
            </a:p>
          </p:txBody>
        </p:sp>
      </p:grpSp>
      <p:grpSp>
        <p:nvGrpSpPr>
          <p:cNvPr id="223" name="Google Shape;223;p13"/>
          <p:cNvGrpSpPr/>
          <p:nvPr/>
        </p:nvGrpSpPr>
        <p:grpSpPr>
          <a:xfrm>
            <a:off x="8652220" y="4650994"/>
            <a:ext cx="3224267" cy="979526"/>
            <a:chOff x="8425163" y="2453513"/>
            <a:chExt cx="3224267" cy="979526"/>
          </a:xfrm>
        </p:grpSpPr>
        <p:grpSp>
          <p:nvGrpSpPr>
            <p:cNvPr id="224" name="Google Shape;224;p13"/>
            <p:cNvGrpSpPr/>
            <p:nvPr/>
          </p:nvGrpSpPr>
          <p:grpSpPr>
            <a:xfrm>
              <a:off x="8425163" y="2453513"/>
              <a:ext cx="1099837" cy="979526"/>
              <a:chOff x="8425163" y="2453513"/>
              <a:chExt cx="1099837" cy="979526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8425163" y="2663064"/>
                <a:ext cx="890288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Google Shape;227;p13"/>
            <p:cNvSpPr txBox="1"/>
            <p:nvPr/>
          </p:nvSpPr>
          <p:spPr>
            <a:xfrm>
              <a:off x="9736534" y="2453513"/>
              <a:ext cx="1912896" cy="475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Further Steps</a:t>
              </a:r>
              <a:endParaRPr/>
            </a:p>
          </p:txBody>
        </p:sp>
      </p:grpSp>
      <p:sp>
        <p:nvSpPr>
          <p:cNvPr id="228" name="Google Shape;228;p13"/>
          <p:cNvSpPr txBox="1"/>
          <p:nvPr/>
        </p:nvSpPr>
        <p:spPr>
          <a:xfrm>
            <a:off x="4070999" y="406856"/>
            <a:ext cx="41080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Perspective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 txBox="1"/>
          <p:nvPr/>
        </p:nvSpPr>
        <p:spPr>
          <a:xfrm>
            <a:off x="2979683" y="329150"/>
            <a:ext cx="62326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Correlation among Food Categories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473243" y="1536174"/>
            <a:ext cx="5162272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CHINA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Meat (0.93) and vegetables (0.94) contribute a lot to the change in food CPI.</a:t>
            </a:r>
            <a:endParaRPr dirty="0"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Cereals (0.05) rarely contributes to the change in food CPI.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Meat and vegetables have a high positive linear correlation (0.85), which implies that they may be complementary.</a:t>
            </a:r>
            <a:endParaRPr dirty="0"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5959366" y="1970690"/>
            <a:ext cx="6232634" cy="4004162"/>
          </a:xfrm>
          <a:custGeom>
            <a:avLst/>
            <a:gdLst/>
            <a:ahLst/>
            <a:cxnLst/>
            <a:rect l="l" t="t" r="r" b="b"/>
            <a:pathLst>
              <a:path w="7345495" h="5300662" extrusionOk="0">
                <a:moveTo>
                  <a:pt x="325570" y="0"/>
                </a:moveTo>
                <a:lnTo>
                  <a:pt x="7345495" y="0"/>
                </a:lnTo>
                <a:lnTo>
                  <a:pt x="7345495" y="5300662"/>
                </a:lnTo>
                <a:lnTo>
                  <a:pt x="325570" y="5300662"/>
                </a:lnTo>
                <a:lnTo>
                  <a:pt x="325570" y="2839162"/>
                </a:lnTo>
                <a:lnTo>
                  <a:pt x="0" y="2650332"/>
                </a:lnTo>
                <a:lnTo>
                  <a:pt x="325570" y="2461502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4" descr="A picture containing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6484" y="2098796"/>
            <a:ext cx="5311665" cy="37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2979683" y="329150"/>
            <a:ext cx="62326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Correlation among Food Categories</a:t>
            </a:r>
            <a:endParaRPr/>
          </a:p>
        </p:txBody>
      </p:sp>
      <p:sp>
        <p:nvSpPr>
          <p:cNvPr id="246" name="Google Shape;246;p15"/>
          <p:cNvSpPr txBox="1"/>
          <p:nvPr/>
        </p:nvSpPr>
        <p:spPr>
          <a:xfrm>
            <a:off x="473243" y="1536174"/>
            <a:ext cx="4986653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JAPAN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Vegetables (0.91) contribute a lot to the change in food CPI.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Dairy products and eggs (0.093) rarely contributes to the change in food CPI.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959366" y="1970690"/>
            <a:ext cx="6232634" cy="4004162"/>
          </a:xfrm>
          <a:custGeom>
            <a:avLst/>
            <a:gdLst/>
            <a:ahLst/>
            <a:cxnLst/>
            <a:rect l="l" t="t" r="r" b="b"/>
            <a:pathLst>
              <a:path w="7345495" h="5300662" extrusionOk="0">
                <a:moveTo>
                  <a:pt x="325570" y="0"/>
                </a:moveTo>
                <a:lnTo>
                  <a:pt x="7345495" y="0"/>
                </a:lnTo>
                <a:lnTo>
                  <a:pt x="7345495" y="5300662"/>
                </a:lnTo>
                <a:lnTo>
                  <a:pt x="325570" y="5300662"/>
                </a:lnTo>
                <a:lnTo>
                  <a:pt x="325570" y="2839162"/>
                </a:lnTo>
                <a:lnTo>
                  <a:pt x="0" y="2650332"/>
                </a:lnTo>
                <a:lnTo>
                  <a:pt x="325570" y="2461502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5" descr="Char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271" y="2056031"/>
            <a:ext cx="5524091" cy="38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6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/>
          <p:nvPr/>
        </p:nvSpPr>
        <p:spPr>
          <a:xfrm>
            <a:off x="2979683" y="329150"/>
            <a:ext cx="62326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Correlation among Food Categories</a:t>
            </a:r>
            <a:endParaRPr/>
          </a:p>
        </p:txBody>
      </p:sp>
      <p:sp>
        <p:nvSpPr>
          <p:cNvPr id="256" name="Google Shape;256;p16"/>
          <p:cNvSpPr txBox="1"/>
          <p:nvPr/>
        </p:nvSpPr>
        <p:spPr>
          <a:xfrm>
            <a:off x="473243" y="1536174"/>
            <a:ext cx="4973400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UNITED KINGDOM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Vegetables (0.66) contribute relatively a lot to the change in food CPI.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Fruits (-0.039) and sweets (-0.31) rarely contributes to the change in food CPI.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5959366" y="1970690"/>
            <a:ext cx="6232634" cy="4004162"/>
          </a:xfrm>
          <a:custGeom>
            <a:avLst/>
            <a:gdLst/>
            <a:ahLst/>
            <a:cxnLst/>
            <a:rect l="l" t="t" r="r" b="b"/>
            <a:pathLst>
              <a:path w="7345495" h="5300662" extrusionOk="0">
                <a:moveTo>
                  <a:pt x="325570" y="0"/>
                </a:moveTo>
                <a:lnTo>
                  <a:pt x="7345495" y="0"/>
                </a:lnTo>
                <a:lnTo>
                  <a:pt x="7345495" y="5300662"/>
                </a:lnTo>
                <a:lnTo>
                  <a:pt x="325570" y="5300662"/>
                </a:lnTo>
                <a:lnTo>
                  <a:pt x="325570" y="2839162"/>
                </a:lnTo>
                <a:lnTo>
                  <a:pt x="0" y="2650332"/>
                </a:lnTo>
                <a:lnTo>
                  <a:pt x="325570" y="2461502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6" descr="Char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1506"/>
          <a:stretch/>
        </p:blipFill>
        <p:spPr>
          <a:xfrm>
            <a:off x="6515499" y="2078790"/>
            <a:ext cx="5393636" cy="378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7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/>
        </p:nvSpPr>
        <p:spPr>
          <a:xfrm>
            <a:off x="2979683" y="329150"/>
            <a:ext cx="62326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Correlation among Food Categories</a:t>
            </a:r>
            <a:endParaRPr/>
          </a:p>
        </p:txBody>
      </p:sp>
      <p:sp>
        <p:nvSpPr>
          <p:cNvPr id="266" name="Google Shape;266;p17"/>
          <p:cNvSpPr txBox="1"/>
          <p:nvPr/>
        </p:nvSpPr>
        <p:spPr>
          <a:xfrm>
            <a:off x="473243" y="1536174"/>
            <a:ext cx="4960148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UNITED STATES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Meat (0.72), cereals (0.70), and seafood (0.69) contribute relatively a lot to the change in food CPI.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(0.039) rarely contributes to the change in food CPI.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5959366" y="1970690"/>
            <a:ext cx="6232634" cy="4004162"/>
          </a:xfrm>
          <a:custGeom>
            <a:avLst/>
            <a:gdLst/>
            <a:ahLst/>
            <a:cxnLst/>
            <a:rect l="l" t="t" r="r" b="b"/>
            <a:pathLst>
              <a:path w="7345495" h="5300662" extrusionOk="0">
                <a:moveTo>
                  <a:pt x="325570" y="0"/>
                </a:moveTo>
                <a:lnTo>
                  <a:pt x="7345495" y="0"/>
                </a:lnTo>
                <a:lnTo>
                  <a:pt x="7345495" y="5300662"/>
                </a:lnTo>
                <a:lnTo>
                  <a:pt x="325570" y="5300662"/>
                </a:lnTo>
                <a:lnTo>
                  <a:pt x="325570" y="2839162"/>
                </a:lnTo>
                <a:lnTo>
                  <a:pt x="0" y="2650332"/>
                </a:lnTo>
                <a:lnTo>
                  <a:pt x="325570" y="2461502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7" descr="Char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1842" y="2104220"/>
            <a:ext cx="5300949" cy="373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8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3822737" y="329150"/>
            <a:ext cx="408881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CPI and Covid-19 Statistics</a:t>
            </a:r>
            <a:endParaRPr/>
          </a:p>
        </p:txBody>
      </p:sp>
      <p:pic>
        <p:nvPicPr>
          <p:cNvPr id="276" name="Google Shape;276;p18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36" y="1490698"/>
            <a:ext cx="6771862" cy="303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036" y="4524711"/>
            <a:ext cx="6771862" cy="206159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8749121" y="3139716"/>
            <a:ext cx="2350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Chinese trends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9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3822737" y="329150"/>
            <a:ext cx="408881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CPI and Covid-19 Statistics</a:t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8749121" y="3139716"/>
            <a:ext cx="2350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Japanese trends </a:t>
            </a:r>
            <a:endParaRPr/>
          </a:p>
        </p:txBody>
      </p:sp>
      <p:pic>
        <p:nvPicPr>
          <p:cNvPr id="289" name="Google Shape;289;p19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579" y="1455573"/>
            <a:ext cx="6734318" cy="30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579" y="4469723"/>
            <a:ext cx="6734318" cy="203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0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 txBox="1"/>
          <p:nvPr/>
        </p:nvSpPr>
        <p:spPr>
          <a:xfrm>
            <a:off x="3822737" y="329150"/>
            <a:ext cx="408881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CPI and Covid-19 Statistics</a:t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8749121" y="3285234"/>
            <a:ext cx="235033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UK trends </a:t>
            </a:r>
            <a:endParaRPr/>
          </a:p>
        </p:txBody>
      </p:sp>
      <p:pic>
        <p:nvPicPr>
          <p:cNvPr id="300" name="Google Shape;300;p20" descr="A picture containing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960" y="1409769"/>
            <a:ext cx="6798923" cy="300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0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960" y="4412974"/>
            <a:ext cx="6798923" cy="203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28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 txBox="1"/>
          <p:nvPr/>
        </p:nvSpPr>
        <p:spPr>
          <a:xfrm>
            <a:off x="4304591" y="489342"/>
            <a:ext cx="358281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6000">
              <a:solidFill>
                <a:srgbClr val="FF940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1318972" y="2144251"/>
            <a:ext cx="3723290" cy="1105348"/>
            <a:chOff x="1880740" y="2366916"/>
            <a:chExt cx="3723290" cy="1105348"/>
          </a:xfrm>
        </p:grpSpPr>
        <p:pic>
          <p:nvPicPr>
            <p:cNvPr id="36" name="Google Shape;36;p2"/>
            <p:cNvPicPr preferRelativeResize="0"/>
            <p:nvPr/>
          </p:nvPicPr>
          <p:blipFill rotWithShape="1">
            <a:blip r:embed="rId4">
              <a:alphaModFix/>
            </a:blip>
            <a:srcRect l="27182" t="83889" r="48645" b="-7"/>
            <a:stretch/>
          </p:blipFill>
          <p:spPr>
            <a:xfrm>
              <a:off x="1880740" y="2366916"/>
              <a:ext cx="1105348" cy="1105348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7" name="Google Shape;37;p2"/>
            <p:cNvSpPr txBox="1"/>
            <p:nvPr/>
          </p:nvSpPr>
          <p:spPr>
            <a:xfrm>
              <a:off x="2986087" y="2569631"/>
              <a:ext cx="2617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3200">
                <a:solidFill>
                  <a:srgbClr val="FF94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7243522" y="2086679"/>
            <a:ext cx="3603533" cy="1105348"/>
            <a:chOff x="1880740" y="2366916"/>
            <a:chExt cx="3603533" cy="1105348"/>
          </a:xfrm>
        </p:grpSpPr>
        <p:pic>
          <p:nvPicPr>
            <p:cNvPr id="39" name="Google Shape;39;p2"/>
            <p:cNvPicPr preferRelativeResize="0"/>
            <p:nvPr/>
          </p:nvPicPr>
          <p:blipFill rotWithShape="1">
            <a:blip r:embed="rId4">
              <a:alphaModFix/>
            </a:blip>
            <a:srcRect l="27182" t="83889" r="48645" b="-7"/>
            <a:stretch/>
          </p:blipFill>
          <p:spPr>
            <a:xfrm>
              <a:off x="1880740" y="2366916"/>
              <a:ext cx="1105348" cy="1105348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0" name="Google Shape;40;p2"/>
            <p:cNvSpPr txBox="1"/>
            <p:nvPr/>
          </p:nvSpPr>
          <p:spPr>
            <a:xfrm>
              <a:off x="3040205" y="2569630"/>
              <a:ext cx="24440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7243522" y="4465541"/>
            <a:ext cx="3549416" cy="1213892"/>
            <a:chOff x="1880740" y="2366916"/>
            <a:chExt cx="3549416" cy="1213892"/>
          </a:xfrm>
        </p:grpSpPr>
        <p:pic>
          <p:nvPicPr>
            <p:cNvPr id="42" name="Google Shape;42;p2"/>
            <p:cNvPicPr preferRelativeResize="0"/>
            <p:nvPr/>
          </p:nvPicPr>
          <p:blipFill rotWithShape="1">
            <a:blip r:embed="rId4">
              <a:alphaModFix/>
            </a:blip>
            <a:srcRect l="27182" t="83889" r="48645" b="-7"/>
            <a:stretch/>
          </p:blipFill>
          <p:spPr>
            <a:xfrm>
              <a:off x="1880740" y="2366916"/>
              <a:ext cx="1105348" cy="1105348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3" name="Google Shape;43;p2"/>
            <p:cNvSpPr txBox="1"/>
            <p:nvPr/>
          </p:nvSpPr>
          <p:spPr>
            <a:xfrm>
              <a:off x="2986088" y="2503590"/>
              <a:ext cx="244406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Local Perspective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318972" y="4465541"/>
            <a:ext cx="3549415" cy="1213893"/>
            <a:chOff x="1880740" y="2366916"/>
            <a:chExt cx="3549415" cy="1213893"/>
          </a:xfrm>
        </p:grpSpPr>
        <p:pic>
          <p:nvPicPr>
            <p:cNvPr id="45" name="Google Shape;45;p2"/>
            <p:cNvPicPr preferRelativeResize="0"/>
            <p:nvPr/>
          </p:nvPicPr>
          <p:blipFill rotWithShape="1">
            <a:blip r:embed="rId4">
              <a:alphaModFix/>
            </a:blip>
            <a:srcRect l="27182" t="83889" r="48645" b="-7"/>
            <a:stretch/>
          </p:blipFill>
          <p:spPr>
            <a:xfrm>
              <a:off x="1880740" y="2366916"/>
              <a:ext cx="1105348" cy="1105348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6" name="Google Shape;46;p2"/>
            <p:cNvSpPr txBox="1"/>
            <p:nvPr/>
          </p:nvSpPr>
          <p:spPr>
            <a:xfrm>
              <a:off x="2986087" y="2503591"/>
              <a:ext cx="244406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Global Perspective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"/>
          <p:cNvSpPr txBox="1"/>
          <p:nvPr/>
        </p:nvSpPr>
        <p:spPr>
          <a:xfrm>
            <a:off x="3822737" y="329150"/>
            <a:ext cx="408881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CPI and Covid-19 Statistics</a:t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8749121" y="3285234"/>
            <a:ext cx="235033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US trends </a:t>
            </a:r>
            <a:endParaRPr/>
          </a:p>
        </p:txBody>
      </p:sp>
      <p:pic>
        <p:nvPicPr>
          <p:cNvPr id="311" name="Google Shape;311;p21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743" y="1391985"/>
            <a:ext cx="6780836" cy="307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 descr="Graphical user interface, chart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44" y="4464398"/>
            <a:ext cx="6780836" cy="207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2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2"/>
          <p:cNvSpPr txBox="1"/>
          <p:nvPr/>
        </p:nvSpPr>
        <p:spPr>
          <a:xfrm>
            <a:off x="3742427" y="300595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Covid-19 Trend and Food CPI Trend 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1127865" y="1878543"/>
            <a:ext cx="345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Granger Causality</a:t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250081" y="1769636"/>
            <a:ext cx="877784" cy="6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566055" y="2742079"/>
            <a:ext cx="11059887" cy="31393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87" t="-1612" r="-802" b="-241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3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4">
            <a:alphaModFix/>
          </a:blip>
          <a:srcRect l="16667" t="15101" r="16666" b="69918"/>
          <a:stretch/>
        </p:blipFill>
        <p:spPr>
          <a:xfrm>
            <a:off x="-43889" y="2614711"/>
            <a:ext cx="12192000" cy="1826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3"/>
          <p:cNvGrpSpPr/>
          <p:nvPr/>
        </p:nvGrpSpPr>
        <p:grpSpPr>
          <a:xfrm>
            <a:off x="643276" y="3785372"/>
            <a:ext cx="3573715" cy="2697973"/>
            <a:chOff x="1217212" y="2698828"/>
            <a:chExt cx="3535368" cy="2697973"/>
          </a:xfrm>
        </p:grpSpPr>
        <p:grpSp>
          <p:nvGrpSpPr>
            <p:cNvPr id="331" name="Google Shape;331;p23"/>
            <p:cNvGrpSpPr/>
            <p:nvPr/>
          </p:nvGrpSpPr>
          <p:grpSpPr>
            <a:xfrm>
              <a:off x="1217212" y="2698828"/>
              <a:ext cx="3535368" cy="2697973"/>
              <a:chOff x="188512" y="2800350"/>
              <a:chExt cx="3535368" cy="2697973"/>
            </a:xfrm>
          </p:grpSpPr>
          <p:sp>
            <p:nvSpPr>
              <p:cNvPr id="332" name="Google Shape;332;p23"/>
              <p:cNvSpPr/>
              <p:nvPr/>
            </p:nvSpPr>
            <p:spPr>
              <a:xfrm>
                <a:off x="1485900" y="2800350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3" name="Google Shape;333;p23"/>
              <p:cNvGrpSpPr/>
              <p:nvPr/>
            </p:nvGrpSpPr>
            <p:grpSpPr>
              <a:xfrm>
                <a:off x="188512" y="3797216"/>
                <a:ext cx="3535368" cy="1701107"/>
                <a:chOff x="1804177" y="4955358"/>
                <a:chExt cx="3535368" cy="1701107"/>
              </a:xfrm>
            </p:grpSpPr>
            <p:sp>
              <p:nvSpPr>
                <p:cNvPr id="334" name="Google Shape;334;p23"/>
                <p:cNvSpPr txBox="1"/>
                <p:nvPr/>
              </p:nvSpPr>
              <p:spPr>
                <a:xfrm>
                  <a:off x="1804177" y="4955358"/>
                  <a:ext cx="3535368" cy="4524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8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rgbClr val="FF9409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Data Transformation</a:t>
                  </a:r>
                  <a:endParaRPr dirty="0"/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>
                  <a:off x="2209109" y="5501790"/>
                  <a:ext cx="2699311" cy="11546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Transform the non-stationary data to stationary data by differencing it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36" name="Google Shape;336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03868" y="2950032"/>
              <a:ext cx="744420" cy="4789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23"/>
          <p:cNvGrpSpPr/>
          <p:nvPr/>
        </p:nvGrpSpPr>
        <p:grpSpPr>
          <a:xfrm>
            <a:off x="4573556" y="3740977"/>
            <a:ext cx="2699311" cy="2390274"/>
            <a:chOff x="4821038" y="2698828"/>
            <a:chExt cx="2699311" cy="2390274"/>
          </a:xfrm>
        </p:grpSpPr>
        <p:grpSp>
          <p:nvGrpSpPr>
            <p:cNvPr id="338" name="Google Shape;338;p23"/>
            <p:cNvGrpSpPr/>
            <p:nvPr/>
          </p:nvGrpSpPr>
          <p:grpSpPr>
            <a:xfrm>
              <a:off x="4821038" y="2698828"/>
              <a:ext cx="2699311" cy="2390274"/>
              <a:chOff x="593442" y="2800350"/>
              <a:chExt cx="2699311" cy="2390274"/>
            </a:xfrm>
          </p:grpSpPr>
          <p:sp>
            <p:nvSpPr>
              <p:cNvPr id="339" name="Google Shape;339;p23"/>
              <p:cNvSpPr/>
              <p:nvPr/>
            </p:nvSpPr>
            <p:spPr>
              <a:xfrm>
                <a:off x="1485900" y="2800350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>
                <a:off x="593442" y="4402010"/>
                <a:ext cx="2699311" cy="78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They are two tests for stationary data</a:t>
                </a:r>
                <a:endParaRPr/>
              </a:p>
            </p:txBody>
          </p:sp>
        </p:grpSp>
        <p:pic>
          <p:nvPicPr>
            <p:cNvPr id="341" name="Google Shape;341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9522" y="2942036"/>
              <a:ext cx="744420" cy="4789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23"/>
          <p:cNvGrpSpPr/>
          <p:nvPr/>
        </p:nvGrpSpPr>
        <p:grpSpPr>
          <a:xfrm>
            <a:off x="8108926" y="3740039"/>
            <a:ext cx="2699311" cy="2697973"/>
            <a:chOff x="8019936" y="2698828"/>
            <a:chExt cx="2699311" cy="2697973"/>
          </a:xfrm>
        </p:grpSpPr>
        <p:grpSp>
          <p:nvGrpSpPr>
            <p:cNvPr id="343" name="Google Shape;343;p23"/>
            <p:cNvGrpSpPr/>
            <p:nvPr/>
          </p:nvGrpSpPr>
          <p:grpSpPr>
            <a:xfrm>
              <a:off x="8019936" y="2698828"/>
              <a:ext cx="2699311" cy="2697973"/>
              <a:chOff x="593444" y="2800350"/>
              <a:chExt cx="2699311" cy="2697973"/>
            </a:xfrm>
          </p:grpSpPr>
          <p:sp>
            <p:nvSpPr>
              <p:cNvPr id="344" name="Google Shape;344;p23"/>
              <p:cNvSpPr/>
              <p:nvPr/>
            </p:nvSpPr>
            <p:spPr>
              <a:xfrm>
                <a:off x="1485900" y="2800350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593444" y="4343648"/>
                <a:ext cx="2699311" cy="115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Run a granger causality matrix to get all the p_values</a:t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6" name="Google Shape;346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47133" y="2956323"/>
              <a:ext cx="744420" cy="47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23"/>
          <p:cNvSpPr txBox="1"/>
          <p:nvPr/>
        </p:nvSpPr>
        <p:spPr>
          <a:xfrm>
            <a:off x="3747520" y="324173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Covid-19 Trend and Food CPI Trend </a:t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1127865" y="1878543"/>
            <a:ext cx="345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Granger Causality</a:t>
            </a:r>
            <a:endParaRPr/>
          </a:p>
        </p:txBody>
      </p:sp>
      <p:sp>
        <p:nvSpPr>
          <p:cNvPr id="349" name="Google Shape;349;p23"/>
          <p:cNvSpPr/>
          <p:nvPr/>
        </p:nvSpPr>
        <p:spPr>
          <a:xfrm>
            <a:off x="250081" y="1769636"/>
            <a:ext cx="877784" cy="6998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4136355" y="4772759"/>
            <a:ext cx="3573715" cy="45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94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ADF and KPSS Test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7671723" y="4784832"/>
            <a:ext cx="3573715" cy="45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94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Granger Causality Test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4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4"/>
          <p:cNvSpPr txBox="1"/>
          <p:nvPr/>
        </p:nvSpPr>
        <p:spPr>
          <a:xfrm>
            <a:off x="3742427" y="300595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Covid-19 Trend and Food CPI Trend 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1127862" y="1527263"/>
            <a:ext cx="5447107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790" t="-12765" b="-297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60" name="Google Shape;360;p24"/>
          <p:cNvGraphicFramePr/>
          <p:nvPr>
            <p:extLst>
              <p:ext uri="{D42A27DB-BD31-4B8C-83A1-F6EECF244321}">
                <p14:modId xmlns:p14="http://schemas.microsoft.com/office/powerpoint/2010/main" val="1004015869"/>
              </p:ext>
            </p:extLst>
          </p:nvPr>
        </p:nvGraphicFramePr>
        <p:xfrm>
          <a:off x="1127861" y="2138709"/>
          <a:ext cx="9177350" cy="741700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3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food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meat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vegetables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fruits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cereals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oil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seafood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0.0027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0.0239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0.0005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0.0105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0.0002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0.0000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" name="Google Shape;361;p24"/>
          <p:cNvSpPr txBox="1"/>
          <p:nvPr/>
        </p:nvSpPr>
        <p:spPr>
          <a:xfrm>
            <a:off x="1127861" y="3069103"/>
            <a:ext cx="5447107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790" t="-12764" b="-319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362" name="Google Shape;362;p24"/>
          <p:cNvGraphicFramePr/>
          <p:nvPr>
            <p:extLst>
              <p:ext uri="{D42A27DB-BD31-4B8C-83A1-F6EECF244321}">
                <p14:modId xmlns:p14="http://schemas.microsoft.com/office/powerpoint/2010/main" val="3474928038"/>
              </p:ext>
            </p:extLst>
          </p:nvPr>
        </p:nvGraphicFramePr>
        <p:xfrm>
          <a:off x="1125517" y="3653878"/>
          <a:ext cx="6618900" cy="1010940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65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food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vegetables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dairy products &amp; eggs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oil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0.0015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0.0107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0.0000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0.0048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3" name="Google Shape;363;p24"/>
          <p:cNvSpPr/>
          <p:nvPr/>
        </p:nvSpPr>
        <p:spPr>
          <a:xfrm>
            <a:off x="103682" y="1696044"/>
            <a:ext cx="876609" cy="5549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101337" y="3131961"/>
            <a:ext cx="878954" cy="659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1125517" y="4803297"/>
            <a:ext cx="5447107" cy="5847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790" t="-12764" b="-319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7339115" y="1595417"/>
            <a:ext cx="4926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x: confirmed Covid-19 cases in the previous month</a:t>
            </a:r>
            <a:endParaRPr/>
          </a:p>
        </p:txBody>
      </p:sp>
      <p:graphicFrame>
        <p:nvGraphicFramePr>
          <p:cNvPr id="367" name="Google Shape;367;p24"/>
          <p:cNvGraphicFramePr/>
          <p:nvPr/>
        </p:nvGraphicFramePr>
        <p:xfrm>
          <a:off x="1125517" y="5388072"/>
          <a:ext cx="4648800" cy="1285260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5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food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vegetables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dairy products &amp; eggs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0.0001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0.0189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0.0468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8" name="Google Shape;368;p24"/>
          <p:cNvSpPr/>
          <p:nvPr/>
        </p:nvSpPr>
        <p:spPr>
          <a:xfrm>
            <a:off x="103613" y="4721034"/>
            <a:ext cx="876678" cy="749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7414130" y="4803296"/>
            <a:ext cx="5447107" cy="5847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2790" t="-12764" b="-319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6443575" y="4721034"/>
            <a:ext cx="876150" cy="7741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1" name="Google Shape;371;p24"/>
          <p:cNvGraphicFramePr/>
          <p:nvPr>
            <p:extLst>
              <p:ext uri="{D42A27DB-BD31-4B8C-83A1-F6EECF244321}">
                <p14:modId xmlns:p14="http://schemas.microsoft.com/office/powerpoint/2010/main" val="1516238811"/>
              </p:ext>
            </p:extLst>
          </p:nvPr>
        </p:nvGraphicFramePr>
        <p:xfrm>
          <a:off x="7319725" y="5438287"/>
          <a:ext cx="2676330" cy="741700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33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165">
                  <a:extLst>
                    <a:ext uri="{9D8B030D-6E8A-4147-A177-3AD203B41FA5}">
                      <a16:colId xmlns:a16="http://schemas.microsoft.com/office/drawing/2014/main" val="404729087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oil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cereals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0.0001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0.0406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/>
        </p:nvSpPr>
        <p:spPr>
          <a:xfrm>
            <a:off x="3742427" y="300595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Covid-19 Trend and Food CPI Trend </a:t>
            </a:r>
            <a:endParaRPr/>
          </a:p>
        </p:txBody>
      </p:sp>
      <p:sp>
        <p:nvSpPr>
          <p:cNvPr id="379" name="Google Shape;379;p25"/>
          <p:cNvSpPr txBox="1"/>
          <p:nvPr/>
        </p:nvSpPr>
        <p:spPr>
          <a:xfrm>
            <a:off x="1127865" y="1878543"/>
            <a:ext cx="345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566055" y="2742079"/>
            <a:ext cx="11059887" cy="38164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687" t="-1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6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/>
          <p:nvPr/>
        </p:nvSpPr>
        <p:spPr>
          <a:xfrm>
            <a:off x="3742427" y="300595"/>
            <a:ext cx="47071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Further Steps</a:t>
            </a: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544111" y="1553441"/>
            <a:ext cx="1105988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Find stronger evidence of the similarity of CPI trend for food subcategories (i.e. vegetables, meat, fruits, </a:t>
            </a:r>
            <a:r>
              <a:rPr lang="en-US" sz="2200" dirty="0" err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etc</a:t>
            </a:r>
            <a:r>
              <a:rPr lang="en-US" sz="2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) and relate the similarity to policies </a:t>
            </a:r>
            <a:endParaRPr dirty="0"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Include more countries</a:t>
            </a:r>
            <a:endParaRPr dirty="0"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14820"/>
          <a:stretch/>
        </p:blipFill>
        <p:spPr>
          <a:xfrm>
            <a:off x="0" y="0"/>
            <a:ext cx="12192000" cy="69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/>
          <p:nvPr/>
        </p:nvSpPr>
        <p:spPr>
          <a:xfrm>
            <a:off x="0" y="0"/>
            <a:ext cx="12192000" cy="6923314"/>
          </a:xfrm>
          <a:prstGeom prst="rect">
            <a:avLst/>
          </a:prstGeom>
          <a:solidFill>
            <a:srgbClr val="39272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96" name="Google Shape;396;p27"/>
          <p:cNvGrpSpPr/>
          <p:nvPr/>
        </p:nvGrpSpPr>
        <p:grpSpPr>
          <a:xfrm>
            <a:off x="655433" y="2028616"/>
            <a:ext cx="10881134" cy="2800767"/>
            <a:chOff x="2831458" y="2132875"/>
            <a:chExt cx="10447844" cy="3388582"/>
          </a:xfrm>
        </p:grpSpPr>
        <p:grpSp>
          <p:nvGrpSpPr>
            <p:cNvPr id="397" name="Google Shape;397;p27"/>
            <p:cNvGrpSpPr/>
            <p:nvPr/>
          </p:nvGrpSpPr>
          <p:grpSpPr>
            <a:xfrm>
              <a:off x="2831458" y="2132875"/>
              <a:ext cx="10447844" cy="3388582"/>
              <a:chOff x="2903744" y="1768543"/>
              <a:chExt cx="10447844" cy="3388582"/>
            </a:xfrm>
          </p:grpSpPr>
          <p:sp>
            <p:nvSpPr>
              <p:cNvPr id="398" name="Google Shape;398;p27"/>
              <p:cNvSpPr txBox="1"/>
              <p:nvPr/>
            </p:nvSpPr>
            <p:spPr>
              <a:xfrm>
                <a:off x="2903744" y="2355465"/>
                <a:ext cx="1719562" cy="1750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04</a:t>
                </a:r>
                <a:endParaRPr sz="8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99" name="Google Shape;399;p27"/>
              <p:cNvSpPr txBox="1"/>
              <p:nvPr/>
            </p:nvSpPr>
            <p:spPr>
              <a:xfrm>
                <a:off x="5425305" y="1768543"/>
                <a:ext cx="7926283" cy="3388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Local Perspective</a:t>
                </a:r>
                <a:endParaRPr sz="8800" b="1">
                  <a:solidFill>
                    <a:srgbClr val="FF9409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00" name="Google Shape;400;p27"/>
            <p:cNvSpPr/>
            <p:nvPr/>
          </p:nvSpPr>
          <p:spPr>
            <a:xfrm rot="5400000">
              <a:off x="4639870" y="3533202"/>
              <a:ext cx="471486" cy="414338"/>
            </a:xfrm>
            <a:prstGeom prst="triangle">
              <a:avLst>
                <a:gd name="adj" fmla="val 50000"/>
              </a:avLst>
            </a:prstGeom>
            <a:solidFill>
              <a:srgbClr val="FF94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8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0"/>
            <a:ext cx="12235889" cy="695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8"/>
          <p:cNvPicPr preferRelativeResize="0"/>
          <p:nvPr/>
        </p:nvPicPr>
        <p:blipFill rotWithShape="1">
          <a:blip r:embed="rId4">
            <a:alphaModFix/>
          </a:blip>
          <a:srcRect t="70832" r="18339" b="1198"/>
          <a:stretch/>
        </p:blipFill>
        <p:spPr>
          <a:xfrm>
            <a:off x="1687161" y="3008274"/>
            <a:ext cx="7494794" cy="384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28"/>
          <p:cNvGrpSpPr/>
          <p:nvPr/>
        </p:nvGrpSpPr>
        <p:grpSpPr>
          <a:xfrm>
            <a:off x="7150097" y="1865735"/>
            <a:ext cx="4918264" cy="1998888"/>
            <a:chOff x="7458075" y="2030187"/>
            <a:chExt cx="4918264" cy="1998888"/>
          </a:xfrm>
        </p:grpSpPr>
        <p:grpSp>
          <p:nvGrpSpPr>
            <p:cNvPr id="409" name="Google Shape;409;p28"/>
            <p:cNvGrpSpPr/>
            <p:nvPr/>
          </p:nvGrpSpPr>
          <p:grpSpPr>
            <a:xfrm>
              <a:off x="7458075" y="2453513"/>
              <a:ext cx="2066925" cy="1575562"/>
              <a:chOff x="7458075" y="2453513"/>
              <a:chExt cx="2066925" cy="1575562"/>
            </a:xfrm>
          </p:grpSpPr>
          <p:sp>
            <p:nvSpPr>
              <p:cNvPr id="410" name="Google Shape;410;p28"/>
              <p:cNvSpPr/>
              <p:nvPr/>
            </p:nvSpPr>
            <p:spPr>
              <a:xfrm>
                <a:off x="7458075" y="2663064"/>
                <a:ext cx="1857375" cy="1366011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" name="Google Shape;412;p28"/>
            <p:cNvSpPr txBox="1"/>
            <p:nvPr/>
          </p:nvSpPr>
          <p:spPr>
            <a:xfrm>
              <a:off x="9799564" y="2030187"/>
              <a:ext cx="2576775" cy="1398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Relation between food spending and CPI trend </a:t>
              </a:r>
              <a:endParaRPr/>
            </a:p>
          </p:txBody>
        </p:sp>
      </p:grpSp>
      <p:grpSp>
        <p:nvGrpSpPr>
          <p:cNvPr id="413" name="Google Shape;413;p28"/>
          <p:cNvGrpSpPr/>
          <p:nvPr/>
        </p:nvGrpSpPr>
        <p:grpSpPr>
          <a:xfrm flipH="1">
            <a:off x="-43889" y="3612199"/>
            <a:ext cx="4201109" cy="1551035"/>
            <a:chOff x="8049374" y="2043168"/>
            <a:chExt cx="4201109" cy="1551035"/>
          </a:xfrm>
        </p:grpSpPr>
        <p:grpSp>
          <p:nvGrpSpPr>
            <p:cNvPr id="414" name="Google Shape;414;p28"/>
            <p:cNvGrpSpPr/>
            <p:nvPr/>
          </p:nvGrpSpPr>
          <p:grpSpPr>
            <a:xfrm>
              <a:off x="8049374" y="2453513"/>
              <a:ext cx="1475626" cy="1140690"/>
              <a:chOff x="8049374" y="2453513"/>
              <a:chExt cx="1475626" cy="1140690"/>
            </a:xfrm>
          </p:grpSpPr>
          <p:sp>
            <p:nvSpPr>
              <p:cNvPr id="415" name="Google Shape;415;p28"/>
              <p:cNvSpPr/>
              <p:nvPr/>
            </p:nvSpPr>
            <p:spPr>
              <a:xfrm>
                <a:off x="8049374" y="2663064"/>
                <a:ext cx="1266077" cy="931139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28"/>
            <p:cNvSpPr txBox="1"/>
            <p:nvPr/>
          </p:nvSpPr>
          <p:spPr>
            <a:xfrm>
              <a:off x="9334971" y="2043168"/>
              <a:ext cx="2915512" cy="936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Food CPI changing over time </a:t>
              </a:r>
              <a:endParaRPr/>
            </a:p>
          </p:txBody>
        </p:sp>
      </p:grpSp>
      <p:grpSp>
        <p:nvGrpSpPr>
          <p:cNvPr id="418" name="Google Shape;418;p28"/>
          <p:cNvGrpSpPr/>
          <p:nvPr/>
        </p:nvGrpSpPr>
        <p:grpSpPr>
          <a:xfrm flipH="1">
            <a:off x="1785495" y="1491590"/>
            <a:ext cx="3884836" cy="2205366"/>
            <a:chOff x="9072562" y="2230909"/>
            <a:chExt cx="3947150" cy="2411965"/>
          </a:xfrm>
        </p:grpSpPr>
        <p:grpSp>
          <p:nvGrpSpPr>
            <p:cNvPr id="419" name="Google Shape;419;p28"/>
            <p:cNvGrpSpPr/>
            <p:nvPr/>
          </p:nvGrpSpPr>
          <p:grpSpPr>
            <a:xfrm>
              <a:off x="9072562" y="2396652"/>
              <a:ext cx="1135682" cy="2246222"/>
              <a:chOff x="9072562" y="2396652"/>
              <a:chExt cx="1135682" cy="2246222"/>
            </a:xfrm>
          </p:grpSpPr>
          <p:sp>
            <p:nvSpPr>
              <p:cNvPr id="420" name="Google Shape;420;p28"/>
              <p:cNvSpPr/>
              <p:nvPr/>
            </p:nvSpPr>
            <p:spPr>
              <a:xfrm>
                <a:off x="9072562" y="2663064"/>
                <a:ext cx="929380" cy="1979810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9756056" y="2396652"/>
                <a:ext cx="452187" cy="47500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" name="Google Shape;422;p28"/>
            <p:cNvSpPr txBox="1"/>
            <p:nvPr/>
          </p:nvSpPr>
          <p:spPr>
            <a:xfrm>
              <a:off x="10208243" y="2230909"/>
              <a:ext cx="2811469" cy="1529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Trend of food spending and Covid-19 statistics</a:t>
              </a:r>
              <a:endParaRPr/>
            </a:p>
          </p:txBody>
        </p:sp>
      </p:grpSp>
      <p:grpSp>
        <p:nvGrpSpPr>
          <p:cNvPr id="423" name="Google Shape;423;p28"/>
          <p:cNvGrpSpPr/>
          <p:nvPr/>
        </p:nvGrpSpPr>
        <p:grpSpPr>
          <a:xfrm>
            <a:off x="8652220" y="4650994"/>
            <a:ext cx="3224267" cy="979526"/>
            <a:chOff x="8425163" y="2453513"/>
            <a:chExt cx="3224267" cy="979526"/>
          </a:xfrm>
        </p:grpSpPr>
        <p:grpSp>
          <p:nvGrpSpPr>
            <p:cNvPr id="424" name="Google Shape;424;p28"/>
            <p:cNvGrpSpPr/>
            <p:nvPr/>
          </p:nvGrpSpPr>
          <p:grpSpPr>
            <a:xfrm>
              <a:off x="8425163" y="2453513"/>
              <a:ext cx="1099837" cy="979526"/>
              <a:chOff x="8425163" y="2453513"/>
              <a:chExt cx="1099837" cy="979526"/>
            </a:xfrm>
          </p:grpSpPr>
          <p:sp>
            <p:nvSpPr>
              <p:cNvPr id="425" name="Google Shape;425;p28"/>
              <p:cNvSpPr/>
              <p:nvPr/>
            </p:nvSpPr>
            <p:spPr>
              <a:xfrm>
                <a:off x="8425163" y="2663064"/>
                <a:ext cx="890288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1857375" h="1366011" extrusionOk="0">
                    <a:moveTo>
                      <a:pt x="0" y="1366011"/>
                    </a:moveTo>
                    <a:cubicBezTo>
                      <a:pt x="192881" y="1194561"/>
                      <a:pt x="385763" y="1023112"/>
                      <a:pt x="585788" y="808799"/>
                    </a:cubicBezTo>
                    <a:cubicBezTo>
                      <a:pt x="785813" y="594486"/>
                      <a:pt x="988219" y="206342"/>
                      <a:pt x="1200150" y="80136"/>
                    </a:cubicBezTo>
                    <a:cubicBezTo>
                      <a:pt x="1412081" y="-46070"/>
                      <a:pt x="1634728" y="2745"/>
                      <a:pt x="1857375" y="51561"/>
                    </a:cubicBezTo>
                  </a:path>
                </a:pathLst>
              </a:custGeom>
              <a:noFill/>
              <a:ln w="571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9105899" y="2453513"/>
                <a:ext cx="419101" cy="4191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" name="Google Shape;427;p28"/>
            <p:cNvSpPr txBox="1"/>
            <p:nvPr/>
          </p:nvSpPr>
          <p:spPr>
            <a:xfrm>
              <a:off x="9736534" y="2453513"/>
              <a:ext cx="1912896" cy="475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Further Steps</a:t>
              </a: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4070999" y="406856"/>
            <a:ext cx="41080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Perspective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9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061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9"/>
          <p:cNvSpPr txBox="1"/>
          <p:nvPr/>
        </p:nvSpPr>
        <p:spPr>
          <a:xfrm>
            <a:off x="2979683" y="329150"/>
            <a:ext cx="62326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Food CPI changes over time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473243" y="1536174"/>
            <a:ext cx="516227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CPI based on Census division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CPI  changes overtime </a:t>
            </a:r>
            <a:endParaRPr dirty="0"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473244" y="3056708"/>
            <a:ext cx="11050122" cy="3095898"/>
          </a:xfrm>
          <a:custGeom>
            <a:avLst/>
            <a:gdLst/>
            <a:ahLst/>
            <a:cxnLst/>
            <a:rect l="l" t="t" r="r" b="b"/>
            <a:pathLst>
              <a:path w="7345495" h="5300662" extrusionOk="0">
                <a:moveTo>
                  <a:pt x="325570" y="0"/>
                </a:moveTo>
                <a:lnTo>
                  <a:pt x="7345495" y="0"/>
                </a:lnTo>
                <a:lnTo>
                  <a:pt x="7345495" y="5300662"/>
                </a:lnTo>
                <a:lnTo>
                  <a:pt x="325570" y="5300662"/>
                </a:lnTo>
                <a:lnTo>
                  <a:pt x="325570" y="2839162"/>
                </a:lnTo>
                <a:lnTo>
                  <a:pt x="0" y="2650332"/>
                </a:lnTo>
                <a:lnTo>
                  <a:pt x="325570" y="2461502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B8C959FE-0188-384C-9DB7-3A4E30FFE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433" y="3102899"/>
            <a:ext cx="10011720" cy="3003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0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 txBox="1"/>
          <p:nvPr/>
        </p:nvSpPr>
        <p:spPr>
          <a:xfrm>
            <a:off x="3692575" y="329150"/>
            <a:ext cx="43491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Spending and Covid-19 Statistics</a:t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8749121" y="3139716"/>
            <a:ext cx="2350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“Household Size” trends </a:t>
            </a:r>
            <a:endParaRPr/>
          </a:p>
        </p:txBody>
      </p:sp>
      <p:pic>
        <p:nvPicPr>
          <p:cNvPr id="447" name="Google Shape;447;p30" descr="Graphical user interface, 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8" y="1599957"/>
            <a:ext cx="6776011" cy="508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 b="14820"/>
          <a:stretch/>
        </p:blipFill>
        <p:spPr>
          <a:xfrm>
            <a:off x="0" y="-16329"/>
            <a:ext cx="12192000" cy="69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>
            <a:off x="0" y="-16329"/>
            <a:ext cx="12192000" cy="6923314"/>
          </a:xfrm>
          <a:prstGeom prst="rect">
            <a:avLst/>
          </a:prstGeom>
          <a:solidFill>
            <a:srgbClr val="39272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4" name="Google Shape;54;p3"/>
          <p:cNvGrpSpPr/>
          <p:nvPr/>
        </p:nvGrpSpPr>
        <p:grpSpPr>
          <a:xfrm>
            <a:off x="929171" y="2689396"/>
            <a:ext cx="10333657" cy="1479207"/>
            <a:chOff x="2797319" y="2852595"/>
            <a:chExt cx="10333657" cy="1479207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2797319" y="2852595"/>
              <a:ext cx="10333657" cy="1479207"/>
              <a:chOff x="2869605" y="2488263"/>
              <a:chExt cx="10333657" cy="1479207"/>
            </a:xfrm>
          </p:grpSpPr>
          <p:sp>
            <p:nvSpPr>
              <p:cNvPr id="56" name="Google Shape;56;p3"/>
              <p:cNvSpPr txBox="1"/>
              <p:nvPr/>
            </p:nvSpPr>
            <p:spPr>
              <a:xfrm>
                <a:off x="2869605" y="2520920"/>
                <a:ext cx="1790875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01</a:t>
                </a:r>
                <a:endParaRPr sz="8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57" name="Google Shape;57;p3"/>
              <p:cNvSpPr txBox="1"/>
              <p:nvPr/>
            </p:nvSpPr>
            <p:spPr>
              <a:xfrm>
                <a:off x="5518710" y="2488263"/>
                <a:ext cx="7684552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Background</a:t>
                </a:r>
                <a:endParaRPr sz="8800" b="1">
                  <a:solidFill>
                    <a:srgbClr val="FF9409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58" name="Google Shape;58;p3"/>
            <p:cNvSpPr/>
            <p:nvPr/>
          </p:nvSpPr>
          <p:spPr>
            <a:xfrm rot="5400000">
              <a:off x="4639870" y="3533202"/>
              <a:ext cx="471487" cy="414338"/>
            </a:xfrm>
            <a:prstGeom prst="triangle">
              <a:avLst>
                <a:gd name="adj" fmla="val 50000"/>
              </a:avLst>
            </a:prstGeom>
            <a:solidFill>
              <a:srgbClr val="FF94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1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 txBox="1"/>
          <p:nvPr/>
        </p:nvSpPr>
        <p:spPr>
          <a:xfrm>
            <a:off x="3692575" y="329150"/>
            <a:ext cx="43491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Spending and Covid-19 Statistics</a:t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8749121" y="3139716"/>
            <a:ext cx="2350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“Children Num” trends </a:t>
            </a:r>
            <a:endParaRPr/>
          </a:p>
        </p:txBody>
      </p:sp>
      <p:pic>
        <p:nvPicPr>
          <p:cNvPr id="457" name="Google Shape;45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948" y="1599957"/>
            <a:ext cx="6771870" cy="508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2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 txBox="1"/>
          <p:nvPr/>
        </p:nvSpPr>
        <p:spPr>
          <a:xfrm>
            <a:off x="3692575" y="329150"/>
            <a:ext cx="43491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Trend of Food Spending and Covid-19 Statistics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8593172" y="2431170"/>
            <a:ext cx="2662237" cy="2662237"/>
          </a:xfrm>
          <a:prstGeom prst="ellipse">
            <a:avLst/>
          </a:prstGeom>
          <a:solidFill>
            <a:srgbClr val="E36C09"/>
          </a:solidFill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8749121" y="3139716"/>
            <a:ext cx="2350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 “Income” trends </a:t>
            </a:r>
            <a:endParaRPr/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948" y="1601510"/>
            <a:ext cx="6771870" cy="507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3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0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3"/>
          <p:cNvSpPr txBox="1"/>
          <p:nvPr/>
        </p:nvSpPr>
        <p:spPr>
          <a:xfrm>
            <a:off x="3742427" y="300595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Food Spending and CPI Trend </a:t>
            </a:r>
            <a:endParaRPr/>
          </a:p>
        </p:txBody>
      </p:sp>
      <p:sp>
        <p:nvSpPr>
          <p:cNvPr id="475" name="Google Shape;475;p33"/>
          <p:cNvSpPr txBox="1"/>
          <p:nvPr/>
        </p:nvSpPr>
        <p:spPr>
          <a:xfrm>
            <a:off x="264246" y="1640350"/>
            <a:ext cx="6631332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293" t="-14893" r="-1529" b="-3191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476" name="Google Shape;476;p33"/>
          <p:cNvGraphicFramePr/>
          <p:nvPr/>
        </p:nvGraphicFramePr>
        <p:xfrm>
          <a:off x="376978" y="3100189"/>
          <a:ext cx="10545750" cy="1159495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75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No children in the household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1 child in the household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2 children in the household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3 children in the household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4 children in the household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/>
                        <a:t>5 or more children in the household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0.0000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0.0000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FF0000"/>
                          </a:solidFill>
                        </a:rPr>
                        <a:t>0.0653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0.0069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FF0000"/>
                          </a:solidFill>
                        </a:rPr>
                        <a:t>0.7414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0.0282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7" name="Google Shape;477;p33"/>
          <p:cNvSpPr/>
          <p:nvPr/>
        </p:nvSpPr>
        <p:spPr>
          <a:xfrm>
            <a:off x="294945" y="2118286"/>
            <a:ext cx="34474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x: monthly food cpi changes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y: monthly food spending changes </a:t>
            </a:r>
            <a:endParaRPr/>
          </a:p>
        </p:txBody>
      </p:sp>
      <p:sp>
        <p:nvSpPr>
          <p:cNvPr id="478" name="Google Shape;478;p33"/>
          <p:cNvSpPr/>
          <p:nvPr/>
        </p:nvSpPr>
        <p:spPr>
          <a:xfrm>
            <a:off x="376978" y="5390624"/>
            <a:ext cx="11059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food spending of household with 2/4 children is less impacted by food price changes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4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881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3742427" y="300595"/>
            <a:ext cx="4707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Relation between Food Spending and CPI Trend </a:t>
            </a:r>
            <a:endParaRPr/>
          </a:p>
        </p:txBody>
      </p:sp>
      <p:sp>
        <p:nvSpPr>
          <p:cNvPr id="486" name="Google Shape;486;p34"/>
          <p:cNvSpPr txBox="1"/>
          <p:nvPr/>
        </p:nvSpPr>
        <p:spPr>
          <a:xfrm>
            <a:off x="264246" y="1640350"/>
            <a:ext cx="6631332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293" t="-14893" r="-1529" b="-3191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294945" y="2118286"/>
            <a:ext cx="34474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x: monthly food cpi changes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y: monthly food spending changes </a:t>
            </a:r>
            <a:endParaRPr/>
          </a:p>
        </p:txBody>
      </p:sp>
      <p:graphicFrame>
        <p:nvGraphicFramePr>
          <p:cNvPr id="488" name="Google Shape;488;p34"/>
          <p:cNvGraphicFramePr/>
          <p:nvPr/>
        </p:nvGraphicFramePr>
        <p:xfrm>
          <a:off x="402030" y="2971762"/>
          <a:ext cx="10545750" cy="1992565"/>
        </p:xfrm>
        <a:graphic>
          <a:graphicData uri="http://schemas.openxmlformats.org/drawingml/2006/table">
            <a:tbl>
              <a:tblPr firstRow="1" bandRow="1">
                <a:noFill/>
                <a:tableStyleId>{64B9F50C-14DC-4CB6-A4AA-5BC6522BF523}</a:tableStyleId>
              </a:tblPr>
              <a:tblGrid>
                <a:gridCol w="175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$25,000</a:t>
                      </a:r>
                      <a:endParaRPr sz="16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$25,000−34,999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$35,000−49,999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$50,000−74,999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$75,000−99,999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$100,000−149,999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0.0006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0.0085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0.0004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0.0069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$150,000−199,999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$200,000 and above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/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/>
                    </a:p>
                  </a:txBody>
                  <a:tcPr marL="91450" marR="91450" marT="45725" marB="45725">
                    <a:solidFill>
                      <a:srgbClr val="F79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FF0000"/>
                          </a:solidFill>
                        </a:rPr>
                        <a:t>0.3482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FF0000"/>
                          </a:solidFill>
                        </a:rPr>
                        <a:t>0.1555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9" name="Google Shape;489;p34"/>
          <p:cNvSpPr/>
          <p:nvPr/>
        </p:nvSpPr>
        <p:spPr>
          <a:xfrm>
            <a:off x="566056" y="5923690"/>
            <a:ext cx="11059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with more income care less about the food price!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5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 txBox="1"/>
          <p:nvPr/>
        </p:nvSpPr>
        <p:spPr>
          <a:xfrm>
            <a:off x="3742427" y="300595"/>
            <a:ext cx="47071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Further Steps</a:t>
            </a:r>
            <a:endParaRPr/>
          </a:p>
        </p:txBody>
      </p:sp>
      <p:sp>
        <p:nvSpPr>
          <p:cNvPr id="497" name="Google Shape;497;p35"/>
          <p:cNvSpPr/>
          <p:nvPr/>
        </p:nvSpPr>
        <p:spPr>
          <a:xfrm>
            <a:off x="544111" y="1553441"/>
            <a:ext cx="11059887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Compare food spending at home and far away from home for different households</a:t>
            </a:r>
            <a:endParaRPr dirty="0"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Include </a:t>
            </a:r>
            <a:r>
              <a:rPr lang="en-US"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more attributes</a:t>
            </a:r>
            <a:endParaRPr dirty="0"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6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6"/>
          <p:cNvPicPr preferRelativeResize="0"/>
          <p:nvPr/>
        </p:nvPicPr>
        <p:blipFill rotWithShape="1">
          <a:blip r:embed="rId4">
            <a:alphaModFix/>
          </a:blip>
          <a:srcRect l="20423" t="1" r="32712" b="82291"/>
          <a:stretch/>
        </p:blipFill>
        <p:spPr>
          <a:xfrm>
            <a:off x="4345053" y="0"/>
            <a:ext cx="3570493" cy="202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/>
          <p:cNvPicPr preferRelativeResize="0"/>
          <p:nvPr/>
        </p:nvPicPr>
        <p:blipFill rotWithShape="1">
          <a:blip r:embed="rId5">
            <a:alphaModFix/>
          </a:blip>
          <a:srcRect t="70833" r="18339" b="-416"/>
          <a:stretch/>
        </p:blipFill>
        <p:spPr>
          <a:xfrm>
            <a:off x="1472849" y="4501256"/>
            <a:ext cx="4390411" cy="23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6"/>
          <p:cNvPicPr preferRelativeResize="0"/>
          <p:nvPr/>
        </p:nvPicPr>
        <p:blipFill rotWithShape="1">
          <a:blip r:embed="rId6">
            <a:alphaModFix/>
          </a:blip>
          <a:srcRect t="60831"/>
          <a:stretch/>
        </p:blipFill>
        <p:spPr>
          <a:xfrm>
            <a:off x="0" y="2585248"/>
            <a:ext cx="1571625" cy="430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6"/>
          <p:cNvPicPr preferRelativeResize="0"/>
          <p:nvPr/>
        </p:nvPicPr>
        <p:blipFill rotWithShape="1">
          <a:blip r:embed="rId7">
            <a:alphaModFix/>
          </a:blip>
          <a:srcRect l="74477" t="32710" b="44791"/>
          <a:stretch/>
        </p:blipFill>
        <p:spPr>
          <a:xfrm>
            <a:off x="10397613" y="1270730"/>
            <a:ext cx="1794387" cy="237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6"/>
          <p:cNvPicPr preferRelativeResize="0"/>
          <p:nvPr/>
        </p:nvPicPr>
        <p:blipFill rotWithShape="1">
          <a:blip r:embed="rId7">
            <a:alphaModFix/>
          </a:blip>
          <a:srcRect l="548" t="-95" r="78490" b="86680"/>
          <a:stretch/>
        </p:blipFill>
        <p:spPr>
          <a:xfrm>
            <a:off x="-119062" y="0"/>
            <a:ext cx="1982049" cy="19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6"/>
          <p:cNvPicPr preferRelativeResize="0"/>
          <p:nvPr/>
        </p:nvPicPr>
        <p:blipFill rotWithShape="1">
          <a:blip r:embed="rId8">
            <a:alphaModFix/>
          </a:blip>
          <a:srcRect l="73759" t="59570" b="15268"/>
          <a:stretch/>
        </p:blipFill>
        <p:spPr>
          <a:xfrm>
            <a:off x="11346388" y="5147186"/>
            <a:ext cx="913976" cy="131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 rotWithShape="1">
          <a:blip r:embed="rId7">
            <a:alphaModFix/>
          </a:blip>
          <a:srcRect l="548" t="-95" r="78490" b="86680"/>
          <a:stretch/>
        </p:blipFill>
        <p:spPr>
          <a:xfrm flipH="1">
            <a:off x="10724300" y="-28576"/>
            <a:ext cx="969493" cy="9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/>
          <p:cNvPicPr preferRelativeResize="0"/>
          <p:nvPr/>
        </p:nvPicPr>
        <p:blipFill rotWithShape="1">
          <a:blip r:embed="rId9">
            <a:alphaModFix/>
          </a:blip>
          <a:srcRect b="32414"/>
          <a:stretch/>
        </p:blipFill>
        <p:spPr>
          <a:xfrm rot="7324643">
            <a:off x="9046812" y="5510214"/>
            <a:ext cx="1613318" cy="15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/>
          <p:nvPr/>
        </p:nvSpPr>
        <p:spPr>
          <a:xfrm>
            <a:off x="2151805" y="2777447"/>
            <a:ext cx="875538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FF9409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sz="8800" dirty="0">
                <a:solidFill>
                  <a:schemeClr val="lt1"/>
                </a:solidFill>
              </a:rPr>
              <a:t> </a:t>
            </a:r>
            <a:r>
              <a:rPr lang="en-US" sz="8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zh-CN" altLang="en-US" sz="8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8800" dirty="0">
                <a:solidFill>
                  <a:schemeClr val="lt1"/>
                </a:solidFill>
              </a:rPr>
              <a:t>!</a:t>
            </a:r>
            <a:endParaRPr sz="8800" dirty="0">
              <a:solidFill>
                <a:srgbClr val="FF94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4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 txBox="1"/>
          <p:nvPr/>
        </p:nvSpPr>
        <p:spPr>
          <a:xfrm>
            <a:off x="4767901" y="331458"/>
            <a:ext cx="26561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6" name="Google Shape;66;p4"/>
          <p:cNvGrpSpPr/>
          <p:nvPr/>
        </p:nvGrpSpPr>
        <p:grpSpPr>
          <a:xfrm>
            <a:off x="1858741" y="1367981"/>
            <a:ext cx="8842511" cy="2401095"/>
            <a:chOff x="5426505" y="1849644"/>
            <a:chExt cx="4863600" cy="2401095"/>
          </a:xfrm>
        </p:grpSpPr>
        <p:sp>
          <p:nvSpPr>
            <p:cNvPr id="67" name="Google Shape;67;p4"/>
            <p:cNvSpPr txBox="1"/>
            <p:nvPr/>
          </p:nvSpPr>
          <p:spPr>
            <a:xfrm>
              <a:off x="5511961" y="1849644"/>
              <a:ext cx="104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9409"/>
                  </a:solidFill>
                  <a:latin typeface="Calibri"/>
                  <a:ea typeface="Calibri"/>
                  <a:cs typeface="Calibri"/>
                  <a:sym typeface="Calibri"/>
                </a:rPr>
                <a:t>Motivation</a:t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426505" y="2434839"/>
              <a:ext cx="48636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Covid-19 has severely impacted people’s lives in the past two years. As a necessity to living, food price fluctuates intensely than before</a:t>
              </a:r>
              <a:endParaRPr sz="1500"/>
            </a:p>
            <a:p>
              <a:pPr marL="179388" marR="0" lvl="0" indent="-77788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 is worth investigating the correlation between food price changes and the situation of Covid-19, helping us better understand how people’s lives change </a:t>
              </a:r>
              <a:endParaRPr sz="1500"/>
            </a:p>
            <a:p>
              <a:pPr marL="179388" marR="0" lvl="0" indent="-77788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Take a glance at the food price – Covid 19 trends</a:t>
              </a:r>
              <a:endParaRPr sz="1500"/>
            </a:p>
          </p:txBody>
        </p:sp>
      </p:grpSp>
      <p:sp>
        <p:nvSpPr>
          <p:cNvPr id="69" name="Google Shape;69;p4"/>
          <p:cNvSpPr/>
          <p:nvPr/>
        </p:nvSpPr>
        <p:spPr>
          <a:xfrm>
            <a:off x="433992" y="1563430"/>
            <a:ext cx="876964" cy="6730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4" descr="Chart, lin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017" t="7505" r="9538"/>
          <a:stretch/>
        </p:blipFill>
        <p:spPr>
          <a:xfrm>
            <a:off x="1942049" y="3937141"/>
            <a:ext cx="7904724" cy="2840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1AED50-72C6-4C40-98B6-03967EBFE865}"/>
              </a:ext>
            </a:extLst>
          </p:cNvPr>
          <p:cNvCxnSpPr>
            <a:cxnSpLocks/>
          </p:cNvCxnSpPr>
          <p:nvPr/>
        </p:nvCxnSpPr>
        <p:spPr>
          <a:xfrm flipH="1" flipV="1">
            <a:off x="3038261" y="4287263"/>
            <a:ext cx="143692" cy="862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93323-1FE3-2C42-B404-E5C895CEF5F5}"/>
              </a:ext>
            </a:extLst>
          </p:cNvPr>
          <p:cNvCxnSpPr>
            <a:cxnSpLocks/>
          </p:cNvCxnSpPr>
          <p:nvPr/>
        </p:nvCxnSpPr>
        <p:spPr>
          <a:xfrm flipH="1">
            <a:off x="3110107" y="5301811"/>
            <a:ext cx="224246" cy="66791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4767901" y="331458"/>
            <a:ext cx="26561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5"/>
          <p:cNvGrpSpPr/>
          <p:nvPr/>
        </p:nvGrpSpPr>
        <p:grpSpPr>
          <a:xfrm>
            <a:off x="2123826" y="1422880"/>
            <a:ext cx="9306173" cy="1983624"/>
            <a:chOff x="5426505" y="1840400"/>
            <a:chExt cx="4863632" cy="1983624"/>
          </a:xfrm>
        </p:grpSpPr>
        <p:sp>
          <p:nvSpPr>
            <p:cNvPr id="79" name="Google Shape;79;p5"/>
            <p:cNvSpPr txBox="1"/>
            <p:nvPr/>
          </p:nvSpPr>
          <p:spPr>
            <a:xfrm>
              <a:off x="5477135" y="1840400"/>
              <a:ext cx="1348831" cy="48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Problems</a:t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426505" y="2254364"/>
              <a:ext cx="4863632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does the food price of each food subcategories change before and during the COVID-19 pandemic? </a:t>
              </a:r>
              <a:endParaRPr sz="1500"/>
            </a:p>
            <a:p>
              <a:pPr marL="179388" marR="0" lvl="0" indent="-77788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do consumers/households with different attributes change their shopping behaviors on food?</a:t>
              </a:r>
              <a:endParaRPr sz="1500"/>
            </a:p>
            <a:p>
              <a:pPr marL="179388" marR="0" lvl="0" indent="-77788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are differences and similarities of the change in food price in countries with different political policies and security level?  </a:t>
              </a:r>
              <a:endParaRPr sz="1500"/>
            </a:p>
          </p:txBody>
        </p:sp>
      </p:grpSp>
      <p:grpSp>
        <p:nvGrpSpPr>
          <p:cNvPr id="81" name="Google Shape;81;p5"/>
          <p:cNvGrpSpPr/>
          <p:nvPr/>
        </p:nvGrpSpPr>
        <p:grpSpPr>
          <a:xfrm>
            <a:off x="2123827" y="3963375"/>
            <a:ext cx="9306110" cy="2253451"/>
            <a:chOff x="5426505" y="1844238"/>
            <a:chExt cx="4863600" cy="2253451"/>
          </a:xfrm>
        </p:grpSpPr>
        <p:sp>
          <p:nvSpPr>
            <p:cNvPr id="82" name="Google Shape;82;p5"/>
            <p:cNvSpPr txBox="1"/>
            <p:nvPr/>
          </p:nvSpPr>
          <p:spPr>
            <a:xfrm>
              <a:off x="5477134" y="1844238"/>
              <a:ext cx="2071401" cy="487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9409"/>
                  </a:solidFill>
                  <a:latin typeface="Calibri"/>
                  <a:ea typeface="Calibri"/>
                  <a:cs typeface="Calibri"/>
                  <a:sym typeface="Calibri"/>
                </a:rPr>
                <a:t>Related Works</a:t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426505" y="2466589"/>
              <a:ext cx="4863600" cy="16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did COVID-19 impact US household foods? An analysis in six month. Huang, K.M., Sant’Anna, AC., &amp; Etienne, X. (2021). PLos ONE 16(9): e0256921.</a:t>
              </a:r>
              <a:endParaRPr sz="15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9388" marR="0" lvl="0" indent="-185738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impact of COVID-19 on food prices in China: evidence of four major food products from Beijing, Shandong, and Hubei Provinces. Yu, X. &amp; Liu, C. (2020). China Agricultural Economic Review. Vol.12 No.3, pp.445-458. 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/>
          <p:nvPr/>
        </p:nvSpPr>
        <p:spPr>
          <a:xfrm>
            <a:off x="615731" y="1420473"/>
            <a:ext cx="876852" cy="7611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615619" y="3828215"/>
            <a:ext cx="877520" cy="75750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14820"/>
          <a:stretch/>
        </p:blipFill>
        <p:spPr>
          <a:xfrm>
            <a:off x="2724" y="0"/>
            <a:ext cx="12192000" cy="69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0" y="0"/>
            <a:ext cx="12192000" cy="6923314"/>
          </a:xfrm>
          <a:prstGeom prst="rect">
            <a:avLst/>
          </a:prstGeom>
          <a:solidFill>
            <a:srgbClr val="392723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93" name="Google Shape;93;p6"/>
          <p:cNvGrpSpPr/>
          <p:nvPr/>
        </p:nvGrpSpPr>
        <p:grpSpPr>
          <a:xfrm>
            <a:off x="1591317" y="2705724"/>
            <a:ext cx="9009365" cy="1446551"/>
            <a:chOff x="2797320" y="2790823"/>
            <a:chExt cx="8715767" cy="1750147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2797320" y="2790823"/>
              <a:ext cx="8715767" cy="1750147"/>
              <a:chOff x="2869606" y="2426491"/>
              <a:chExt cx="8715767" cy="1750147"/>
            </a:xfrm>
          </p:grpSpPr>
          <p:sp>
            <p:nvSpPr>
              <p:cNvPr id="95" name="Google Shape;95;p6"/>
              <p:cNvSpPr txBox="1"/>
              <p:nvPr/>
            </p:nvSpPr>
            <p:spPr>
              <a:xfrm>
                <a:off x="2869606" y="2426492"/>
                <a:ext cx="1935462" cy="175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02</a:t>
                </a:r>
                <a:endParaRPr sz="8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96" name="Google Shape;96;p6"/>
              <p:cNvSpPr txBox="1"/>
              <p:nvPr/>
            </p:nvSpPr>
            <p:spPr>
              <a:xfrm>
                <a:off x="5165990" y="2426491"/>
                <a:ext cx="6419383" cy="1750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800" b="1" dirty="0">
                    <a:solidFill>
                      <a:srgbClr val="FFFFFF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Dataset</a:t>
                </a:r>
                <a:endParaRPr sz="8800" b="1" dirty="0">
                  <a:solidFill>
                    <a:srgbClr val="FF9409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97" name="Google Shape;97;p6"/>
            <p:cNvSpPr/>
            <p:nvPr/>
          </p:nvSpPr>
          <p:spPr>
            <a:xfrm rot="5400000">
              <a:off x="4639870" y="3533202"/>
              <a:ext cx="471486" cy="414338"/>
            </a:xfrm>
            <a:prstGeom prst="triangle">
              <a:avLst>
                <a:gd name="adj" fmla="val 50000"/>
              </a:avLst>
            </a:prstGeom>
            <a:solidFill>
              <a:srgbClr val="FF94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7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/>
          <p:nvPr/>
        </p:nvSpPr>
        <p:spPr>
          <a:xfrm>
            <a:off x="4767901" y="331458"/>
            <a:ext cx="26561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528251" y="1513011"/>
            <a:ext cx="108348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dataset can be divided into three parts: the food price part, the COVID-19 part, and the household survey part.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▻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Food Price: Consumer Price Index (CPI)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▻ COVID-19: confirmed cases and confirmed death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▻ Household Survey: spending on food of different groups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516419" y="2688581"/>
            <a:ext cx="831538" cy="87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528251" y="4135349"/>
            <a:ext cx="819706" cy="6322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537962" y="5649363"/>
            <a:ext cx="788452" cy="653289"/>
          </a:xfrm>
          <a:custGeom>
            <a:avLst/>
            <a:gdLst/>
            <a:ahLst/>
            <a:cxnLst/>
            <a:rect l="l" t="t" r="r" b="b"/>
            <a:pathLst>
              <a:path w="755650" h="626110" extrusionOk="0">
                <a:moveTo>
                  <a:pt x="349661" y="481838"/>
                </a:moveTo>
                <a:lnTo>
                  <a:pt x="289979" y="481838"/>
                </a:lnTo>
                <a:lnTo>
                  <a:pt x="312766" y="521904"/>
                </a:lnTo>
                <a:lnTo>
                  <a:pt x="342463" y="556764"/>
                </a:lnTo>
                <a:lnTo>
                  <a:pt x="378150" y="585490"/>
                </a:lnTo>
                <a:lnTo>
                  <a:pt x="418905" y="607156"/>
                </a:lnTo>
                <a:lnTo>
                  <a:pt x="463808" y="620836"/>
                </a:lnTo>
                <a:lnTo>
                  <a:pt x="511937" y="625602"/>
                </a:lnTo>
                <a:lnTo>
                  <a:pt x="560959" y="620659"/>
                </a:lnTo>
                <a:lnTo>
                  <a:pt x="606618" y="606485"/>
                </a:lnTo>
                <a:lnTo>
                  <a:pt x="647937" y="584056"/>
                </a:lnTo>
                <a:lnTo>
                  <a:pt x="660354" y="573811"/>
                </a:lnTo>
                <a:lnTo>
                  <a:pt x="511937" y="573811"/>
                </a:lnTo>
                <a:lnTo>
                  <a:pt x="468041" y="568755"/>
                </a:lnTo>
                <a:lnTo>
                  <a:pt x="427744" y="554352"/>
                </a:lnTo>
                <a:lnTo>
                  <a:pt x="392196" y="531752"/>
                </a:lnTo>
                <a:lnTo>
                  <a:pt x="362547" y="502104"/>
                </a:lnTo>
                <a:lnTo>
                  <a:pt x="349661" y="481838"/>
                </a:lnTo>
                <a:close/>
              </a:path>
              <a:path w="755650" h="626110" extrusionOk="0">
                <a:moveTo>
                  <a:pt x="660352" y="190893"/>
                </a:moveTo>
                <a:lnTo>
                  <a:pt x="511937" y="190893"/>
                </a:lnTo>
                <a:lnTo>
                  <a:pt x="555837" y="195950"/>
                </a:lnTo>
                <a:lnTo>
                  <a:pt x="596137" y="210354"/>
                </a:lnTo>
                <a:lnTo>
                  <a:pt x="631687" y="232957"/>
                </a:lnTo>
                <a:lnTo>
                  <a:pt x="661338" y="262608"/>
                </a:lnTo>
                <a:lnTo>
                  <a:pt x="683940" y="298158"/>
                </a:lnTo>
                <a:lnTo>
                  <a:pt x="698345" y="338458"/>
                </a:lnTo>
                <a:lnTo>
                  <a:pt x="703402" y="382358"/>
                </a:lnTo>
                <a:lnTo>
                  <a:pt x="698345" y="426258"/>
                </a:lnTo>
                <a:lnTo>
                  <a:pt x="683940" y="466556"/>
                </a:lnTo>
                <a:lnTo>
                  <a:pt x="661338" y="502104"/>
                </a:lnTo>
                <a:lnTo>
                  <a:pt x="631687" y="531752"/>
                </a:lnTo>
                <a:lnTo>
                  <a:pt x="596134" y="554353"/>
                </a:lnTo>
                <a:lnTo>
                  <a:pt x="555837" y="568755"/>
                </a:lnTo>
                <a:lnTo>
                  <a:pt x="511937" y="573811"/>
                </a:lnTo>
                <a:lnTo>
                  <a:pt x="660354" y="573811"/>
                </a:lnTo>
                <a:lnTo>
                  <a:pt x="713638" y="518353"/>
                </a:lnTo>
                <a:lnTo>
                  <a:pt x="736065" y="477035"/>
                </a:lnTo>
                <a:lnTo>
                  <a:pt x="750238" y="431377"/>
                </a:lnTo>
                <a:lnTo>
                  <a:pt x="755180" y="382358"/>
                </a:lnTo>
                <a:lnTo>
                  <a:pt x="750238" y="333336"/>
                </a:lnTo>
                <a:lnTo>
                  <a:pt x="736065" y="287675"/>
                </a:lnTo>
                <a:lnTo>
                  <a:pt x="713638" y="246354"/>
                </a:lnTo>
                <a:lnTo>
                  <a:pt x="683936" y="210353"/>
                </a:lnTo>
                <a:lnTo>
                  <a:pt x="660352" y="190893"/>
                </a:lnTo>
                <a:close/>
              </a:path>
              <a:path w="755650" h="626110" extrusionOk="0">
                <a:moveTo>
                  <a:pt x="243243" y="0"/>
                </a:moveTo>
                <a:lnTo>
                  <a:pt x="194224" y="4941"/>
                </a:lnTo>
                <a:lnTo>
                  <a:pt x="148566" y="19113"/>
                </a:lnTo>
                <a:lnTo>
                  <a:pt x="107248" y="41537"/>
                </a:lnTo>
                <a:lnTo>
                  <a:pt x="71247" y="71238"/>
                </a:lnTo>
                <a:lnTo>
                  <a:pt x="41545" y="107234"/>
                </a:lnTo>
                <a:lnTo>
                  <a:pt x="19116" y="148550"/>
                </a:lnTo>
                <a:lnTo>
                  <a:pt x="4942" y="194208"/>
                </a:lnTo>
                <a:lnTo>
                  <a:pt x="0" y="243230"/>
                </a:lnTo>
                <a:lnTo>
                  <a:pt x="4942" y="292252"/>
                </a:lnTo>
                <a:lnTo>
                  <a:pt x="19116" y="337912"/>
                </a:lnTo>
                <a:lnTo>
                  <a:pt x="41545" y="379230"/>
                </a:lnTo>
                <a:lnTo>
                  <a:pt x="71256" y="415236"/>
                </a:lnTo>
                <a:lnTo>
                  <a:pt x="107248" y="444931"/>
                </a:lnTo>
                <a:lnTo>
                  <a:pt x="148566" y="467358"/>
                </a:lnTo>
                <a:lnTo>
                  <a:pt x="194224" y="481531"/>
                </a:lnTo>
                <a:lnTo>
                  <a:pt x="243243" y="486473"/>
                </a:lnTo>
                <a:lnTo>
                  <a:pt x="255174" y="486170"/>
                </a:lnTo>
                <a:lnTo>
                  <a:pt x="266944" y="485279"/>
                </a:lnTo>
                <a:lnTo>
                  <a:pt x="278547" y="483826"/>
                </a:lnTo>
                <a:lnTo>
                  <a:pt x="289979" y="481838"/>
                </a:lnTo>
                <a:lnTo>
                  <a:pt x="349661" y="481838"/>
                </a:lnTo>
                <a:lnTo>
                  <a:pt x="339945" y="466556"/>
                </a:lnTo>
                <a:lnTo>
                  <a:pt x="328557" y="434695"/>
                </a:lnTo>
                <a:lnTo>
                  <a:pt x="243243" y="434695"/>
                </a:lnTo>
                <a:lnTo>
                  <a:pt x="199347" y="429639"/>
                </a:lnTo>
                <a:lnTo>
                  <a:pt x="159040" y="415229"/>
                </a:lnTo>
                <a:lnTo>
                  <a:pt x="123503" y="392635"/>
                </a:lnTo>
                <a:lnTo>
                  <a:pt x="93853" y="362986"/>
                </a:lnTo>
                <a:lnTo>
                  <a:pt x="71251" y="327436"/>
                </a:lnTo>
                <a:lnTo>
                  <a:pt x="56847" y="287134"/>
                </a:lnTo>
                <a:lnTo>
                  <a:pt x="51790" y="243230"/>
                </a:lnTo>
                <a:lnTo>
                  <a:pt x="56847" y="199334"/>
                </a:lnTo>
                <a:lnTo>
                  <a:pt x="71251" y="159038"/>
                </a:lnTo>
                <a:lnTo>
                  <a:pt x="93853" y="123490"/>
                </a:lnTo>
                <a:lnTo>
                  <a:pt x="123503" y="93840"/>
                </a:lnTo>
                <a:lnTo>
                  <a:pt x="159054" y="71237"/>
                </a:lnTo>
                <a:lnTo>
                  <a:pt x="199347" y="56834"/>
                </a:lnTo>
                <a:lnTo>
                  <a:pt x="243243" y="51777"/>
                </a:lnTo>
                <a:lnTo>
                  <a:pt x="391509" y="51777"/>
                </a:lnTo>
                <a:lnTo>
                  <a:pt x="376974" y="40079"/>
                </a:lnTo>
                <a:lnTo>
                  <a:pt x="336239" y="18430"/>
                </a:lnTo>
                <a:lnTo>
                  <a:pt x="291356" y="4761"/>
                </a:lnTo>
                <a:lnTo>
                  <a:pt x="243243" y="0"/>
                </a:lnTo>
                <a:close/>
              </a:path>
              <a:path w="755650" h="626110" extrusionOk="0">
                <a:moveTo>
                  <a:pt x="323196" y="358813"/>
                </a:moveTo>
                <a:lnTo>
                  <a:pt x="269862" y="358813"/>
                </a:lnTo>
                <a:lnTo>
                  <a:pt x="269125" y="366572"/>
                </a:lnTo>
                <a:lnTo>
                  <a:pt x="268706" y="374408"/>
                </a:lnTo>
                <a:lnTo>
                  <a:pt x="268706" y="382358"/>
                </a:lnTo>
                <a:lnTo>
                  <a:pt x="269034" y="395079"/>
                </a:lnTo>
                <a:lnTo>
                  <a:pt x="270008" y="407627"/>
                </a:lnTo>
                <a:lnTo>
                  <a:pt x="271610" y="419986"/>
                </a:lnTo>
                <a:lnTo>
                  <a:pt x="273824" y="432142"/>
                </a:lnTo>
                <a:lnTo>
                  <a:pt x="266310" y="433238"/>
                </a:lnTo>
                <a:lnTo>
                  <a:pt x="258705" y="434038"/>
                </a:lnTo>
                <a:lnTo>
                  <a:pt x="251014" y="434528"/>
                </a:lnTo>
                <a:lnTo>
                  <a:pt x="243243" y="434695"/>
                </a:lnTo>
                <a:lnTo>
                  <a:pt x="328557" y="434695"/>
                </a:lnTo>
                <a:lnTo>
                  <a:pt x="325541" y="426258"/>
                </a:lnTo>
                <a:lnTo>
                  <a:pt x="320484" y="382358"/>
                </a:lnTo>
                <a:lnTo>
                  <a:pt x="323196" y="358813"/>
                </a:lnTo>
                <a:close/>
              </a:path>
              <a:path w="755650" h="626110" extrusionOk="0">
                <a:moveTo>
                  <a:pt x="196697" y="286232"/>
                </a:moveTo>
                <a:lnTo>
                  <a:pt x="167881" y="291642"/>
                </a:lnTo>
                <a:lnTo>
                  <a:pt x="169193" y="302349"/>
                </a:lnTo>
                <a:lnTo>
                  <a:pt x="171527" y="312200"/>
                </a:lnTo>
                <a:lnTo>
                  <a:pt x="196000" y="347712"/>
                </a:lnTo>
                <a:lnTo>
                  <a:pt x="237426" y="361340"/>
                </a:lnTo>
                <a:lnTo>
                  <a:pt x="237426" y="389978"/>
                </a:lnTo>
                <a:lnTo>
                  <a:pt x="254304" y="389978"/>
                </a:lnTo>
                <a:lnTo>
                  <a:pt x="254304" y="361010"/>
                </a:lnTo>
                <a:lnTo>
                  <a:pt x="259778" y="360756"/>
                </a:lnTo>
                <a:lnTo>
                  <a:pt x="264947" y="359994"/>
                </a:lnTo>
                <a:lnTo>
                  <a:pt x="269862" y="358813"/>
                </a:lnTo>
                <a:lnTo>
                  <a:pt x="323196" y="358813"/>
                </a:lnTo>
                <a:lnTo>
                  <a:pt x="325541" y="338458"/>
                </a:lnTo>
                <a:lnTo>
                  <a:pt x="326005" y="337159"/>
                </a:lnTo>
                <a:lnTo>
                  <a:pt x="237426" y="337159"/>
                </a:lnTo>
                <a:lnTo>
                  <a:pt x="204571" y="313953"/>
                </a:lnTo>
                <a:lnTo>
                  <a:pt x="198688" y="297008"/>
                </a:lnTo>
                <a:lnTo>
                  <a:pt x="196697" y="286232"/>
                </a:lnTo>
                <a:close/>
              </a:path>
              <a:path w="755650" h="626110" extrusionOk="0">
                <a:moveTo>
                  <a:pt x="254304" y="101650"/>
                </a:moveTo>
                <a:lnTo>
                  <a:pt x="237426" y="101650"/>
                </a:lnTo>
                <a:lnTo>
                  <a:pt x="237426" y="115341"/>
                </a:lnTo>
                <a:lnTo>
                  <a:pt x="224060" y="117394"/>
                </a:lnTo>
                <a:lnTo>
                  <a:pt x="184991" y="141138"/>
                </a:lnTo>
                <a:lnTo>
                  <a:pt x="172834" y="180428"/>
                </a:lnTo>
                <a:lnTo>
                  <a:pt x="173294" y="188797"/>
                </a:lnTo>
                <a:lnTo>
                  <a:pt x="194854" y="228103"/>
                </a:lnTo>
                <a:lnTo>
                  <a:pt x="237426" y="245986"/>
                </a:lnTo>
                <a:lnTo>
                  <a:pt x="237426" y="337159"/>
                </a:lnTo>
                <a:lnTo>
                  <a:pt x="254304" y="337159"/>
                </a:lnTo>
                <a:lnTo>
                  <a:pt x="254304" y="249961"/>
                </a:lnTo>
                <a:lnTo>
                  <a:pt x="375193" y="249961"/>
                </a:lnTo>
                <a:lnTo>
                  <a:pt x="376082" y="249072"/>
                </a:lnTo>
                <a:lnTo>
                  <a:pt x="308508" y="249072"/>
                </a:lnTo>
                <a:lnTo>
                  <a:pt x="307327" y="247599"/>
                </a:lnTo>
                <a:lnTo>
                  <a:pt x="272272" y="226926"/>
                </a:lnTo>
                <a:lnTo>
                  <a:pt x="254304" y="222110"/>
                </a:lnTo>
                <a:lnTo>
                  <a:pt x="254304" y="218452"/>
                </a:lnTo>
                <a:lnTo>
                  <a:pt x="237426" y="218452"/>
                </a:lnTo>
                <a:lnTo>
                  <a:pt x="228343" y="215261"/>
                </a:lnTo>
                <a:lnTo>
                  <a:pt x="201984" y="185225"/>
                </a:lnTo>
                <a:lnTo>
                  <a:pt x="201554" y="177228"/>
                </a:lnTo>
                <a:lnTo>
                  <a:pt x="202073" y="171046"/>
                </a:lnTo>
                <a:lnTo>
                  <a:pt x="229514" y="140999"/>
                </a:lnTo>
                <a:lnTo>
                  <a:pt x="237426" y="139204"/>
                </a:lnTo>
                <a:lnTo>
                  <a:pt x="302812" y="139204"/>
                </a:lnTo>
                <a:lnTo>
                  <a:pt x="302352" y="138506"/>
                </a:lnTo>
                <a:lnTo>
                  <a:pt x="266132" y="117148"/>
                </a:lnTo>
                <a:lnTo>
                  <a:pt x="254304" y="115341"/>
                </a:lnTo>
                <a:lnTo>
                  <a:pt x="254304" y="101650"/>
                </a:lnTo>
                <a:close/>
              </a:path>
              <a:path w="755650" h="626110" extrusionOk="0">
                <a:moveTo>
                  <a:pt x="375193" y="249961"/>
                </a:moveTo>
                <a:lnTo>
                  <a:pt x="254304" y="249961"/>
                </a:lnTo>
                <a:lnTo>
                  <a:pt x="264872" y="253826"/>
                </a:lnTo>
                <a:lnTo>
                  <a:pt x="273526" y="257937"/>
                </a:lnTo>
                <a:lnTo>
                  <a:pt x="291312" y="279946"/>
                </a:lnTo>
                <a:lnTo>
                  <a:pt x="286184" y="291808"/>
                </a:lnTo>
                <a:lnTo>
                  <a:pt x="281676" y="303985"/>
                </a:lnTo>
                <a:lnTo>
                  <a:pt x="277810" y="316456"/>
                </a:lnTo>
                <a:lnTo>
                  <a:pt x="274612" y="329196"/>
                </a:lnTo>
                <a:lnTo>
                  <a:pt x="268744" y="333463"/>
                </a:lnTo>
                <a:lnTo>
                  <a:pt x="262013" y="336194"/>
                </a:lnTo>
                <a:lnTo>
                  <a:pt x="254304" y="337159"/>
                </a:lnTo>
                <a:lnTo>
                  <a:pt x="326005" y="337159"/>
                </a:lnTo>
                <a:lnTo>
                  <a:pt x="339945" y="298158"/>
                </a:lnTo>
                <a:lnTo>
                  <a:pt x="362547" y="262608"/>
                </a:lnTo>
                <a:lnTo>
                  <a:pt x="375193" y="249961"/>
                </a:lnTo>
                <a:close/>
              </a:path>
              <a:path w="755650" h="626110" extrusionOk="0">
                <a:moveTo>
                  <a:pt x="391509" y="51777"/>
                </a:moveTo>
                <a:lnTo>
                  <a:pt x="243243" y="51777"/>
                </a:lnTo>
                <a:lnTo>
                  <a:pt x="297602" y="59619"/>
                </a:lnTo>
                <a:lnTo>
                  <a:pt x="345863" y="81637"/>
                </a:lnTo>
                <a:lnTo>
                  <a:pt x="385798" y="115573"/>
                </a:lnTo>
                <a:lnTo>
                  <a:pt x="415175" y="159169"/>
                </a:lnTo>
                <a:lnTo>
                  <a:pt x="383698" y="175682"/>
                </a:lnTo>
                <a:lnTo>
                  <a:pt x="355150" y="196448"/>
                </a:lnTo>
                <a:lnTo>
                  <a:pt x="329948" y="221050"/>
                </a:lnTo>
                <a:lnTo>
                  <a:pt x="308508" y="249072"/>
                </a:lnTo>
                <a:lnTo>
                  <a:pt x="376082" y="249072"/>
                </a:lnTo>
                <a:lnTo>
                  <a:pt x="392196" y="232957"/>
                </a:lnTo>
                <a:lnTo>
                  <a:pt x="427749" y="210353"/>
                </a:lnTo>
                <a:lnTo>
                  <a:pt x="468041" y="195950"/>
                </a:lnTo>
                <a:lnTo>
                  <a:pt x="511937" y="190893"/>
                </a:lnTo>
                <a:lnTo>
                  <a:pt x="660352" y="190893"/>
                </a:lnTo>
                <a:lnTo>
                  <a:pt x="647937" y="180648"/>
                </a:lnTo>
                <a:lnTo>
                  <a:pt x="606618" y="158220"/>
                </a:lnTo>
                <a:lnTo>
                  <a:pt x="560959" y="144045"/>
                </a:lnTo>
                <a:lnTo>
                  <a:pt x="557160" y="143662"/>
                </a:lnTo>
                <a:lnTo>
                  <a:pt x="465099" y="143662"/>
                </a:lnTo>
                <a:lnTo>
                  <a:pt x="442322" y="103621"/>
                </a:lnTo>
                <a:lnTo>
                  <a:pt x="412641" y="68785"/>
                </a:lnTo>
                <a:lnTo>
                  <a:pt x="391509" y="51777"/>
                </a:lnTo>
                <a:close/>
              </a:path>
              <a:path w="755650" h="626110" extrusionOk="0">
                <a:moveTo>
                  <a:pt x="302812" y="139204"/>
                </a:moveTo>
                <a:lnTo>
                  <a:pt x="237426" y="139204"/>
                </a:lnTo>
                <a:lnTo>
                  <a:pt x="237426" y="218452"/>
                </a:lnTo>
                <a:lnTo>
                  <a:pt x="254304" y="218452"/>
                </a:lnTo>
                <a:lnTo>
                  <a:pt x="254304" y="139522"/>
                </a:lnTo>
                <a:lnTo>
                  <a:pt x="303022" y="139522"/>
                </a:lnTo>
                <a:lnTo>
                  <a:pt x="302812" y="139204"/>
                </a:lnTo>
                <a:close/>
              </a:path>
              <a:path w="755650" h="626110" extrusionOk="0">
                <a:moveTo>
                  <a:pt x="303022" y="139522"/>
                </a:moveTo>
                <a:lnTo>
                  <a:pt x="254304" y="139522"/>
                </a:lnTo>
                <a:lnTo>
                  <a:pt x="263613" y="141427"/>
                </a:lnTo>
                <a:lnTo>
                  <a:pt x="270967" y="145402"/>
                </a:lnTo>
                <a:lnTo>
                  <a:pt x="286905" y="177228"/>
                </a:lnTo>
                <a:lnTo>
                  <a:pt x="316496" y="172796"/>
                </a:lnTo>
                <a:lnTo>
                  <a:pt x="313648" y="159916"/>
                </a:lnTo>
                <a:lnTo>
                  <a:pt x="308933" y="148485"/>
                </a:lnTo>
                <a:lnTo>
                  <a:pt x="303022" y="139522"/>
                </a:lnTo>
                <a:close/>
              </a:path>
              <a:path w="755650" h="626110" extrusionOk="0">
                <a:moveTo>
                  <a:pt x="511937" y="139103"/>
                </a:moveTo>
                <a:lnTo>
                  <a:pt x="499991" y="139397"/>
                </a:lnTo>
                <a:lnTo>
                  <a:pt x="488199" y="140268"/>
                </a:lnTo>
                <a:lnTo>
                  <a:pt x="476566" y="141696"/>
                </a:lnTo>
                <a:lnTo>
                  <a:pt x="465099" y="143662"/>
                </a:lnTo>
                <a:lnTo>
                  <a:pt x="557160" y="143662"/>
                </a:lnTo>
                <a:lnTo>
                  <a:pt x="511937" y="139103"/>
                </a:lnTo>
                <a:close/>
              </a:path>
            </a:pathLst>
          </a:custGeom>
          <a:solidFill>
            <a:srgbClr val="2472B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"/>
          <p:cNvSpPr txBox="1"/>
          <p:nvPr/>
        </p:nvSpPr>
        <p:spPr>
          <a:xfrm>
            <a:off x="4767901" y="331458"/>
            <a:ext cx="26561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516419" y="1323824"/>
            <a:ext cx="648822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Consumer Price Index (CPI)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 Consumer Price Index (CPI) is a measure of the average change over time in the prices paid by consumers for a market basket of consumer goods and services.</a:t>
            </a:r>
            <a:endParaRPr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CPI for food measures the changes in the retail prices of food items only. </a:t>
            </a:r>
            <a:endParaRPr/>
          </a:p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most common use of food CPI in the official publications and release tables are the 1-month and 12-month seasonal adjusted and unadjusted percent change in food CPI. For our project, we use 1-month unadjusted percent change in food CPI.</a:t>
            </a:r>
            <a:endParaRPr/>
          </a:p>
        </p:txBody>
      </p:sp>
      <p:pic>
        <p:nvPicPr>
          <p:cNvPr id="117" name="Google Shape;117;p8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0137" y="3509684"/>
            <a:ext cx="4612647" cy="240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137" y="1548525"/>
            <a:ext cx="4612647" cy="139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 descr="A picture containing wooden, building, door, w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889" y="-14577"/>
            <a:ext cx="12235889" cy="69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/>
        </p:nvSpPr>
        <p:spPr>
          <a:xfrm>
            <a:off x="4767901" y="331458"/>
            <a:ext cx="26561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585848" y="1920345"/>
            <a:ext cx="10976414" cy="531477"/>
          </a:xfrm>
          <a:custGeom>
            <a:avLst/>
            <a:gdLst/>
            <a:ahLst/>
            <a:cxnLst/>
            <a:rect l="l" t="t" r="r" b="b"/>
            <a:pathLst>
              <a:path w="12258676" h="872148" extrusionOk="0">
                <a:moveTo>
                  <a:pt x="0" y="0"/>
                </a:moveTo>
                <a:cubicBezTo>
                  <a:pt x="309562" y="365522"/>
                  <a:pt x="619125" y="731044"/>
                  <a:pt x="1157288" y="785813"/>
                </a:cubicBezTo>
                <a:cubicBezTo>
                  <a:pt x="1695451" y="840582"/>
                  <a:pt x="2505076" y="314325"/>
                  <a:pt x="3228976" y="328613"/>
                </a:cubicBezTo>
                <a:cubicBezTo>
                  <a:pt x="3952876" y="342901"/>
                  <a:pt x="4791076" y="892969"/>
                  <a:pt x="5500688" y="871538"/>
                </a:cubicBezTo>
                <a:cubicBezTo>
                  <a:pt x="6210301" y="850107"/>
                  <a:pt x="6810376" y="233363"/>
                  <a:pt x="7486651" y="200025"/>
                </a:cubicBezTo>
                <a:cubicBezTo>
                  <a:pt x="8162926" y="166688"/>
                  <a:pt x="8967788" y="681038"/>
                  <a:pt x="9558338" y="671513"/>
                </a:cubicBezTo>
                <a:cubicBezTo>
                  <a:pt x="10148888" y="661988"/>
                  <a:pt x="10579895" y="166687"/>
                  <a:pt x="11029951" y="142875"/>
                </a:cubicBezTo>
                <a:cubicBezTo>
                  <a:pt x="11480007" y="119063"/>
                  <a:pt x="11869341" y="323850"/>
                  <a:pt x="12258676" y="528638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1103586" y="2186083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2702919" y="1991250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>
            <a:off x="7658460" y="1920345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9364717" y="2131188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10868958" y="1875568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5990369" y="2188857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4322278" y="2161298"/>
            <a:ext cx="315310" cy="315310"/>
          </a:xfrm>
          <a:prstGeom prst="ellipse">
            <a:avLst/>
          </a:prstGeom>
          <a:solidFill>
            <a:srgbClr val="E36C09"/>
          </a:solidFill>
          <a:ln w="1270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244" y="2446498"/>
            <a:ext cx="1383642" cy="13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 descr="Logo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221" y="2741209"/>
            <a:ext cx="1448128" cy="13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3356" y="2692775"/>
            <a:ext cx="1402378" cy="137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 descr="Icon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2785" y="2647411"/>
            <a:ext cx="1249388" cy="124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 descr="Graphical user interface, 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29202" y="2375588"/>
            <a:ext cx="1694286" cy="158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58470" y="2380776"/>
            <a:ext cx="1357468" cy="136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1203" y="2621631"/>
            <a:ext cx="1572552" cy="1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/>
        </p:nvSpPr>
        <p:spPr>
          <a:xfrm>
            <a:off x="858146" y="4143781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fruits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2357127" y="3777927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seafood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3841912" y="4106089"/>
            <a:ext cx="1276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vegetables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5630979" y="3888028"/>
            <a:ext cx="1121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dairy products &amp; eggs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7658460" y="3896799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oil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9090060" y="4113535"/>
            <a:ext cx="1121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cereals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10609169" y="3795289"/>
            <a:ext cx="11215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cakes &amp; sweets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Google Shape;156;p10"/>
          <p:cNvCxnSpPr/>
          <p:nvPr/>
        </p:nvCxnSpPr>
        <p:spPr>
          <a:xfrm>
            <a:off x="1244050" y="2366494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10"/>
          <p:cNvCxnSpPr/>
          <p:nvPr/>
        </p:nvCxnSpPr>
        <p:spPr>
          <a:xfrm>
            <a:off x="4486490" y="2320154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0"/>
          <p:cNvCxnSpPr/>
          <p:nvPr/>
        </p:nvCxnSpPr>
        <p:spPr>
          <a:xfrm>
            <a:off x="2873154" y="2041959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10"/>
          <p:cNvCxnSpPr/>
          <p:nvPr/>
        </p:nvCxnSpPr>
        <p:spPr>
          <a:xfrm>
            <a:off x="6187479" y="2375588"/>
            <a:ext cx="0" cy="277893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0"/>
          <p:cNvCxnSpPr/>
          <p:nvPr/>
        </p:nvCxnSpPr>
        <p:spPr>
          <a:xfrm>
            <a:off x="7807761" y="2011849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10"/>
          <p:cNvCxnSpPr/>
          <p:nvPr/>
        </p:nvCxnSpPr>
        <p:spPr>
          <a:xfrm>
            <a:off x="11004166" y="1991250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10"/>
          <p:cNvCxnSpPr/>
          <p:nvPr/>
        </p:nvCxnSpPr>
        <p:spPr>
          <a:xfrm>
            <a:off x="9522372" y="2259283"/>
            <a:ext cx="0" cy="434649"/>
          </a:xfrm>
          <a:prstGeom prst="straightConnector1">
            <a:avLst/>
          </a:prstGeom>
          <a:noFill/>
          <a:ln w="57150" cap="flat" cmpd="sng">
            <a:solidFill>
              <a:srgbClr val="E36C0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0"/>
          <p:cNvSpPr txBox="1"/>
          <p:nvPr/>
        </p:nvSpPr>
        <p:spPr>
          <a:xfrm>
            <a:off x="462139" y="5748192"/>
            <a:ext cx="113035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CPI for these food subcategories.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1134</Words>
  <Application>Microsoft Macintosh PowerPoint</Application>
  <PresentationFormat>Widescreen</PresentationFormat>
  <Paragraphs>264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Microsoft YaHei</vt:lpstr>
      <vt:lpstr>Calibri</vt:lpstr>
      <vt:lpstr>Microsoft YaHei</vt:lpstr>
      <vt:lpstr>Arial</vt:lpstr>
      <vt:lpstr>Noto Sans Symbols</vt:lpstr>
      <vt:lpstr>Verdana</vt:lpstr>
      <vt:lpstr>Gill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WIN7</dc:creator>
  <cp:lastModifiedBy>赵 征</cp:lastModifiedBy>
  <cp:revision>17</cp:revision>
  <dcterms:created xsi:type="dcterms:W3CDTF">2017-08-18T03:02:00Z</dcterms:created>
  <dcterms:modified xsi:type="dcterms:W3CDTF">2021-12-13T01:35:58Z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